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49"/>
  </p:notesMasterIdLst>
  <p:handoutMasterIdLst>
    <p:handoutMasterId r:id="rId50"/>
  </p:handoutMasterIdLst>
  <p:sldIdLst>
    <p:sldId id="851" r:id="rId3"/>
    <p:sldId id="852" r:id="rId4"/>
    <p:sldId id="853" r:id="rId5"/>
    <p:sldId id="854" r:id="rId6"/>
    <p:sldId id="855" r:id="rId7"/>
    <p:sldId id="856" r:id="rId8"/>
    <p:sldId id="857" r:id="rId9"/>
    <p:sldId id="858" r:id="rId10"/>
    <p:sldId id="859" r:id="rId11"/>
    <p:sldId id="860" r:id="rId12"/>
    <p:sldId id="861" r:id="rId13"/>
    <p:sldId id="862" r:id="rId14"/>
    <p:sldId id="863" r:id="rId15"/>
    <p:sldId id="864" r:id="rId16"/>
    <p:sldId id="865" r:id="rId17"/>
    <p:sldId id="866" r:id="rId18"/>
    <p:sldId id="867" r:id="rId19"/>
    <p:sldId id="868" r:id="rId20"/>
    <p:sldId id="869" r:id="rId21"/>
    <p:sldId id="870" r:id="rId22"/>
    <p:sldId id="871" r:id="rId23"/>
    <p:sldId id="872" r:id="rId24"/>
    <p:sldId id="873" r:id="rId25"/>
    <p:sldId id="908" r:id="rId26"/>
    <p:sldId id="874" r:id="rId27"/>
    <p:sldId id="875" r:id="rId28"/>
    <p:sldId id="876" r:id="rId29"/>
    <p:sldId id="877" r:id="rId30"/>
    <p:sldId id="878" r:id="rId31"/>
    <p:sldId id="879" r:id="rId32"/>
    <p:sldId id="880" r:id="rId33"/>
    <p:sldId id="881" r:id="rId34"/>
    <p:sldId id="882" r:id="rId35"/>
    <p:sldId id="883" r:id="rId36"/>
    <p:sldId id="884" r:id="rId37"/>
    <p:sldId id="885" r:id="rId38"/>
    <p:sldId id="886" r:id="rId39"/>
    <p:sldId id="887" r:id="rId40"/>
    <p:sldId id="888" r:id="rId41"/>
    <p:sldId id="889" r:id="rId42"/>
    <p:sldId id="890" r:id="rId43"/>
    <p:sldId id="891" r:id="rId44"/>
    <p:sldId id="892" r:id="rId45"/>
    <p:sldId id="893" r:id="rId46"/>
    <p:sldId id="894" r:id="rId47"/>
    <p:sldId id="895" r:id="rId48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Basic Formulas and Functions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CEC8C59D-5CC2-4612-91DF-3788E5AAF578}">
      <dgm:prSet custT="1"/>
      <dgm:spPr/>
      <dgm:t>
        <a:bodyPr/>
        <a:lstStyle/>
        <a:p>
          <a:r>
            <a:rPr lang="en-US" sz="2800" b="0" dirty="0"/>
            <a:t>Real Estate Applications</a:t>
          </a:r>
        </a:p>
      </dgm:t>
    </dgm:pt>
    <dgm:pt modelId="{803770E9-5660-4AFD-A7E5-F37C81ED0C14}" type="parTrans" cxnId="{A4951388-A651-4DA3-9E11-B36F437D4EF0}">
      <dgm:prSet/>
      <dgm:spPr/>
      <dgm:t>
        <a:bodyPr/>
        <a:lstStyle/>
        <a:p>
          <a:endParaRPr lang="en-US"/>
        </a:p>
      </dgm:t>
    </dgm:pt>
    <dgm:pt modelId="{95275530-35EE-47D9-BBC2-1B315CE63A85}" type="sibTrans" cxnId="{A4951388-A651-4DA3-9E11-B36F437D4EF0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2" custLinFactNeighborX="-45" custLinFactNeighborY="13027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EE4A65CD-E7C2-450B-A4F9-E61B079C3EC5}" type="pres">
      <dgm:prSet presAssocID="{CEC8C59D-5CC2-4612-91DF-3788E5AAF578}" presName="parentText" presStyleLbl="node1" presStyleIdx="1" presStyleCnt="2" custLinFactY="-2506" custLinFactNeighborX="0" custLinFactNeighborY="-100000">
        <dgm:presLayoutVars>
          <dgm:chMax val="0"/>
          <dgm:bulletEnabled val="1"/>
        </dgm:presLayoutVars>
      </dgm:prSet>
      <dgm:spPr/>
    </dgm:pt>
  </dgm:ptLst>
  <dgm:cxnLst>
    <dgm:cxn modelId="{9C6B1E2E-6E22-4C17-B818-0EEA4928CF10}" type="presOf" srcId="{6819D456-DB70-4462-A4D0-E01F8287C35C}" destId="{F8657375-F6AF-454D-8B1A-A71022EE2F15}" srcOrd="0" destOrd="0" presId="urn:microsoft.com/office/officeart/2005/8/layout/vList2"/>
    <dgm:cxn modelId="{EC0F3F30-4AE4-4804-A181-A3F86A35E5F3}" type="presOf" srcId="{CEC8C59D-5CC2-4612-91DF-3788E5AAF578}" destId="{EE4A65CD-E7C2-450B-A4F9-E61B079C3EC5}" srcOrd="0" destOrd="0" presId="urn:microsoft.com/office/officeart/2005/8/layout/vList2"/>
    <dgm:cxn modelId="{1E7ADD50-24B2-48B3-8731-777348219D4D}" type="presOf" srcId="{420FE836-15B6-40BC-9F25-40BD8E0A5E39}" destId="{61E18645-9A1E-41BA-8952-7654E9D4A096}" srcOrd="0" destOrd="0" presId="urn:microsoft.com/office/officeart/2005/8/layout/vList2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A4951388-A651-4DA3-9E11-B36F437D4EF0}" srcId="{420FE836-15B6-40BC-9F25-40BD8E0A5E39}" destId="{CEC8C59D-5CC2-4612-91DF-3788E5AAF578}" srcOrd="1" destOrd="0" parTransId="{803770E9-5660-4AFD-A7E5-F37C81ED0C14}" sibTransId="{95275530-35EE-47D9-BBC2-1B315CE63A85}"/>
    <dgm:cxn modelId="{AA9D1DC6-AED0-44D1-BC54-8A53523F1B45}" type="presParOf" srcId="{61E18645-9A1E-41BA-8952-7654E9D4A096}" destId="{F8657375-F6AF-454D-8B1A-A71022EE2F15}" srcOrd="0" destOrd="0" presId="urn:microsoft.com/office/officeart/2005/8/layout/vList2"/>
    <dgm:cxn modelId="{C4093A6B-57D5-450A-8C3D-382FB7C77E2F}" type="presParOf" srcId="{61E18645-9A1E-41BA-8952-7654E9D4A096}" destId="{2A581299-9EDE-4CC3-99DE-E79BADEB3DD9}" srcOrd="1" destOrd="0" presId="urn:microsoft.com/office/officeart/2005/8/layout/vList2"/>
    <dgm:cxn modelId="{5282DAAE-5B2D-414F-9B9D-FAA7E59BA826}" type="presParOf" srcId="{61E18645-9A1E-41BA-8952-7654E9D4A096}" destId="{EE4A65CD-E7C2-450B-A4F9-E61B079C3EC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199886"/>
          <a:ext cx="5029199" cy="121680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Basic Formulas and Functions</a:t>
          </a:r>
        </a:p>
      </dsp:txBody>
      <dsp:txXfrm>
        <a:off x="59399" y="259285"/>
        <a:ext cx="4910401" cy="1098002"/>
      </dsp:txXfrm>
    </dsp:sp>
    <dsp:sp modelId="{EE4A65CD-E7C2-450B-A4F9-E61B079C3EC5}">
      <dsp:nvSpPr>
        <dsp:cNvPr id="0" name=""/>
        <dsp:cNvSpPr/>
      </dsp:nvSpPr>
      <dsp:spPr>
        <a:xfrm>
          <a:off x="0" y="1361806"/>
          <a:ext cx="5029199" cy="1216800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Real Estate Applications</a:t>
          </a:r>
        </a:p>
      </dsp:txBody>
      <dsp:txXfrm>
        <a:off x="59399" y="1421205"/>
        <a:ext cx="4910401" cy="109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9050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31438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32868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64455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64370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97070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05881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88114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15470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34269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8613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75252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28540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28937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86348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91841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82050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05872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77373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78954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4882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42341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29701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40459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84754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514597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2291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101215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708015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08163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51180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398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14118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547485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34868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576122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658964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82757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942145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7822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7887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1163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069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84290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0634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743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0294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1302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888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8524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9986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0648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75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315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2474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353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825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3943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8819" y="0"/>
            <a:ext cx="9143999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639762"/>
          </a:xfrm>
        </p:spPr>
        <p:txBody>
          <a:bodyPr>
            <a:noAutofit/>
          </a:bodyPr>
          <a:lstStyle/>
          <a:p>
            <a:br>
              <a:rPr lang="en-US" b="1" dirty="0">
                <a:solidFill>
                  <a:schemeClr val="bg1"/>
                </a:solidFill>
              </a:rPr>
            </a:b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PRINCIPLES OF REAL ESTATE PRACTICE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sz="2800" b="1" dirty="0">
                <a:solidFill>
                  <a:schemeClr val="bg1"/>
                </a:solidFill>
              </a:rPr>
              <a:t>__________________________________________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REAL ESTATE MATHEMATICS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2055115" y="3318801"/>
          <a:ext cx="5029200" cy="2971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" y="642698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      Real Estate Mathematics              Slide 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77482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Basic Formulas and Functions</a:t>
            </a:r>
            <a:endParaRPr lang="en-US" sz="105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500" dirty="0"/>
          </a:p>
          <a:p>
            <a:pPr marL="400050" lvl="1" indent="0">
              <a:buNone/>
            </a:pPr>
            <a:r>
              <a:rPr lang="en-US" sz="2400" b="1" dirty="0"/>
              <a:t>Calculating area</a:t>
            </a:r>
            <a:endParaRPr lang="en-US" sz="500" b="1" dirty="0"/>
          </a:p>
          <a:p>
            <a:pPr marL="400050" lvl="1" indent="0">
              <a:buNone/>
            </a:pPr>
            <a:endParaRPr lang="en-US" sz="5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dirty="0"/>
              <a:t> Base = any side of an object</a:t>
            </a:r>
            <a:br>
              <a:rPr lang="en-US" sz="800" dirty="0"/>
            </a:br>
            <a:endParaRPr lang="en-US" sz="800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dirty="0"/>
              <a:t> Height </a:t>
            </a:r>
            <a:br>
              <a:rPr lang="en-US" sz="600" dirty="0"/>
            </a:br>
            <a:endParaRPr lang="en-US" sz="6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Triangle: length of perpendicular line from the base to opposite point</a:t>
            </a:r>
            <a:br>
              <a:rPr lang="en-US" sz="600" dirty="0"/>
            </a:br>
            <a:endParaRPr lang="en-US" sz="6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Square, rectangle, trapezoid : length of line perpendicular to the base line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Basic Formulas and Functions</a:t>
            </a:r>
            <a:endParaRPr lang="en-US" sz="900" b="1" dirty="0">
              <a:solidFill>
                <a:srgbClr val="FF0000"/>
              </a:solidFill>
            </a:endParaRPr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/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2743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E076D25A-16DC-4AA6-A8B9-AD7D3082B7C4}"/>
              </a:ext>
            </a:extLst>
          </p:cNvPr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419600"/>
            <a:ext cx="5410200" cy="1812609"/>
          </a:xfrm>
          <a:prstGeom prst="rect">
            <a:avLst/>
          </a:prstGeom>
          <a:noFill/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989290-F5E8-4C11-B0B8-F6C64E060393}"/>
              </a:ext>
            </a:extLst>
          </p:cNvPr>
          <p:cNvCxnSpPr>
            <a:cxnSpLocks/>
          </p:cNvCxnSpPr>
          <p:nvPr/>
        </p:nvCxnSpPr>
        <p:spPr>
          <a:xfrm>
            <a:off x="2285999" y="304800"/>
            <a:ext cx="0" cy="5410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3818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Basic Formulas and Functions</a:t>
            </a:r>
            <a:endParaRPr lang="en-US" sz="105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500" dirty="0"/>
          </a:p>
          <a:p>
            <a:pPr marL="400050" lvl="1" indent="0">
              <a:buNone/>
            </a:pPr>
            <a:r>
              <a:rPr lang="en-US" sz="2400" b="1" dirty="0"/>
              <a:t>Calculating area</a:t>
            </a:r>
            <a:br>
              <a:rPr lang="en-US" sz="500" b="1" dirty="0"/>
            </a:br>
            <a:endParaRPr lang="en-US" sz="5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dirty="0"/>
              <a:t> Area of a square or rectangle</a:t>
            </a:r>
            <a:br>
              <a:rPr lang="en-US" sz="700" dirty="0"/>
            </a:br>
            <a:endParaRPr lang="en-US" sz="7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200" b="1" dirty="0"/>
            </a:br>
            <a:endParaRPr lang="en-US" sz="100" b="1" dirty="0"/>
          </a:p>
          <a:p>
            <a:pPr marL="1714500" lvl="3" indent="-457200">
              <a:buFont typeface="+mj-lt"/>
              <a:buAutoNum type="arabicParenR"/>
            </a:pPr>
            <a:r>
              <a:rPr lang="en-US" sz="2400" dirty="0"/>
              <a:t>Area = base x height, or (A = b x h)</a:t>
            </a:r>
            <a:br>
              <a:rPr lang="en-US" sz="800" dirty="0"/>
            </a:br>
            <a:br>
              <a:rPr lang="en-US" sz="800" dirty="0"/>
            </a:br>
            <a:endParaRPr lang="en-US" sz="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Example: </a:t>
            </a:r>
            <a:r>
              <a:rPr lang="en-US" dirty="0"/>
              <a:t>assume a 3’ by 3’ square</a:t>
            </a:r>
            <a:br>
              <a:rPr lang="en-US" dirty="0"/>
            </a:br>
            <a:endParaRPr lang="en-US" sz="6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Area = 3’ x 3’, or 9 square feet (SF)</a:t>
            </a:r>
            <a:br>
              <a:rPr lang="en-US" sz="2400" dirty="0"/>
            </a:br>
            <a:br>
              <a:rPr lang="en-US" sz="2400" dirty="0"/>
            </a:br>
            <a:endParaRPr lang="en-US" sz="3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Basic Formulas and Functions</a:t>
            </a:r>
            <a:endParaRPr lang="en-US" sz="900" b="1" dirty="0">
              <a:solidFill>
                <a:srgbClr val="FF0000"/>
              </a:solidFill>
            </a:endParaRPr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/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2743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0CD4E130-2EFC-4145-AB54-40DCE271C4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4060371"/>
            <a:ext cx="2819400" cy="22860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DFCBD73-C6A9-4A27-9019-20EF61931F44}"/>
              </a:ext>
            </a:extLst>
          </p:cNvPr>
          <p:cNvCxnSpPr>
            <a:cxnSpLocks/>
          </p:cNvCxnSpPr>
          <p:nvPr/>
        </p:nvCxnSpPr>
        <p:spPr>
          <a:xfrm>
            <a:off x="2285999" y="304800"/>
            <a:ext cx="0" cy="5410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03920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Basic Formulas and Functions</a:t>
            </a:r>
            <a:endParaRPr lang="en-US" sz="105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500" dirty="0"/>
          </a:p>
          <a:p>
            <a:pPr marL="400050" lvl="1" indent="0">
              <a:buNone/>
            </a:pPr>
            <a:r>
              <a:rPr lang="en-US" sz="2400" b="1" dirty="0"/>
              <a:t>Calculating area</a:t>
            </a:r>
          </a:p>
          <a:p>
            <a:pPr marL="400050" lvl="1" indent="0">
              <a:buNone/>
            </a:pPr>
            <a:br>
              <a:rPr lang="en-US" sz="500" b="1" dirty="0"/>
            </a:br>
            <a:endParaRPr lang="en-US" sz="5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dirty="0"/>
              <a:t> Area of a triangle</a:t>
            </a:r>
            <a:br>
              <a:rPr lang="en-US" sz="700" dirty="0"/>
            </a:br>
            <a:endParaRPr lang="en-US" sz="7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200" b="1" dirty="0"/>
            </a:br>
            <a:endParaRPr lang="en-US" sz="100" b="1" dirty="0"/>
          </a:p>
          <a:p>
            <a:pPr marL="1714500" lvl="3" indent="-457200">
              <a:buFont typeface="+mj-lt"/>
              <a:buAutoNum type="arabicParenR"/>
            </a:pPr>
            <a:r>
              <a:rPr lang="en-US" sz="2400" dirty="0"/>
              <a:t>A = (b x h) ÷ 2</a:t>
            </a:r>
            <a:br>
              <a:rPr lang="en-US" sz="800" dirty="0"/>
            </a:br>
            <a:br>
              <a:rPr lang="en-US" sz="800" dirty="0"/>
            </a:br>
            <a:endParaRPr lang="en-US" sz="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Example: </a:t>
            </a:r>
            <a:r>
              <a:rPr lang="en-US" dirty="0"/>
              <a:t>assume a triangle with a 20’ base and 4’ height </a:t>
            </a:r>
            <a:br>
              <a:rPr lang="en-US" dirty="0"/>
            </a:br>
            <a:endParaRPr lang="en-US" sz="6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Area = (20’ x 4’) ÷ 2  or 40 SF</a:t>
            </a:r>
            <a:br>
              <a:rPr lang="en-US" sz="2400" dirty="0"/>
            </a:br>
            <a:br>
              <a:rPr lang="en-US" sz="2400" dirty="0"/>
            </a:br>
            <a:endParaRPr lang="en-US" sz="3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Basic Formulas and Functions</a:t>
            </a:r>
            <a:endParaRPr lang="en-US" sz="900" b="1" dirty="0">
              <a:solidFill>
                <a:srgbClr val="FF0000"/>
              </a:solidFill>
            </a:endParaRPr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/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2743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8" descr="triangle area">
            <a:extLst>
              <a:ext uri="{FF2B5EF4-FFF2-40B4-BE49-F238E27FC236}">
                <a16:creationId xmlns:a16="http://schemas.microsoft.com/office/drawing/2014/main" id="{689BB667-37FE-440F-81B2-AAC35782EE8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343400"/>
            <a:ext cx="3124200" cy="184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B1061EA-C860-4A4F-AB98-CF75F53335CF}"/>
              </a:ext>
            </a:extLst>
          </p:cNvPr>
          <p:cNvCxnSpPr>
            <a:cxnSpLocks/>
          </p:cNvCxnSpPr>
          <p:nvPr/>
        </p:nvCxnSpPr>
        <p:spPr>
          <a:xfrm>
            <a:off x="2285999" y="304800"/>
            <a:ext cx="0" cy="5410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31744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Basic Formulas and Functions</a:t>
            </a:r>
            <a:endParaRPr lang="en-US" sz="105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500" dirty="0"/>
          </a:p>
          <a:p>
            <a:pPr marL="400050" lvl="1" indent="0">
              <a:buNone/>
            </a:pPr>
            <a:r>
              <a:rPr lang="en-US" sz="2400" b="1" dirty="0"/>
              <a:t>Calculating area</a:t>
            </a:r>
          </a:p>
          <a:p>
            <a:pPr marL="400050" lvl="1" indent="0">
              <a:buNone/>
            </a:pPr>
            <a:br>
              <a:rPr lang="en-US" sz="500" b="1" dirty="0"/>
            </a:br>
            <a:endParaRPr lang="en-US" sz="5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dirty="0"/>
              <a:t> Area of a trapezoid</a:t>
            </a:r>
            <a:br>
              <a:rPr lang="en-US" sz="700" dirty="0"/>
            </a:br>
            <a:endParaRPr lang="en-US" sz="7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200" b="1" dirty="0"/>
            </a:br>
            <a:endParaRPr lang="en-US" sz="100" b="1" dirty="0"/>
          </a:p>
          <a:p>
            <a:pPr marL="1714500" lvl="3" indent="-457200">
              <a:buFont typeface="+mj-lt"/>
              <a:buAutoNum type="arabicParenR"/>
            </a:pPr>
            <a:r>
              <a:rPr lang="en-US" sz="2400" dirty="0"/>
              <a:t>A = ((b1 + b2) / 2) X height</a:t>
            </a:r>
            <a:br>
              <a:rPr lang="en-US" sz="2400" dirty="0"/>
            </a:br>
            <a:r>
              <a:rPr lang="en-US" sz="2400" dirty="0"/>
              <a:t>(or average of parallel bases x height)</a:t>
            </a:r>
            <a:br>
              <a:rPr lang="en-US" sz="800" dirty="0"/>
            </a:br>
            <a:br>
              <a:rPr lang="en-US" sz="800" dirty="0"/>
            </a:br>
            <a:endParaRPr lang="en-US" sz="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Example: </a:t>
            </a:r>
            <a:r>
              <a:rPr lang="en-US" dirty="0"/>
              <a:t>trapezoid has 10’ and 15’ bases and 7’ height </a:t>
            </a:r>
            <a:br>
              <a:rPr lang="en-US" dirty="0"/>
            </a:br>
            <a:endParaRPr lang="en-US" sz="6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Area = ((10</a:t>
            </a:r>
            <a:r>
              <a:rPr lang="en-US" sz="2400"/>
              <a:t>’ + </a:t>
            </a:r>
            <a:r>
              <a:rPr lang="en-US" sz="2400" dirty="0"/>
              <a:t>15’) ÷ 2) X 7’  or 87.5 SF</a:t>
            </a:r>
            <a:br>
              <a:rPr lang="en-US" sz="2400" dirty="0"/>
            </a:br>
            <a:br>
              <a:rPr lang="en-US" sz="2400" dirty="0"/>
            </a:br>
            <a:endParaRPr lang="en-US" sz="3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Basic Formulas and Functions</a:t>
            </a:r>
            <a:endParaRPr lang="en-US" sz="900" b="1" dirty="0">
              <a:solidFill>
                <a:srgbClr val="FF0000"/>
              </a:solidFill>
            </a:endParaRPr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/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2743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0C58657E-138A-4128-BA0E-DE793D7F40F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724400"/>
            <a:ext cx="3048000" cy="1371600"/>
          </a:xfrm>
          <a:prstGeom prst="rect">
            <a:avLst/>
          </a:prstGeom>
          <a:noFill/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2FD4276-9A69-4125-A211-D983CA01883A}"/>
              </a:ext>
            </a:extLst>
          </p:cNvPr>
          <p:cNvCxnSpPr>
            <a:cxnSpLocks/>
          </p:cNvCxnSpPr>
          <p:nvPr/>
        </p:nvCxnSpPr>
        <p:spPr>
          <a:xfrm>
            <a:off x="2285999" y="304800"/>
            <a:ext cx="0" cy="5410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2643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749935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100" b="1" dirty="0">
                <a:solidFill>
                  <a:srgbClr val="FF0000"/>
                </a:solidFill>
              </a:rPr>
              <a:t>Real Estate Applications</a:t>
            </a:r>
            <a:endParaRPr lang="en-US" sz="14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400" dirty="0"/>
          </a:p>
          <a:p>
            <a:pPr marL="400050" lvl="1" indent="0">
              <a:buNone/>
            </a:pPr>
            <a:r>
              <a:rPr lang="en-US" sz="3100" b="1" dirty="0">
                <a:solidFill>
                  <a:srgbClr val="FF0000"/>
                </a:solidFill>
              </a:rPr>
              <a:t>Legal descriptions</a:t>
            </a:r>
            <a:endParaRPr lang="en-US" sz="9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br>
              <a:rPr lang="en-US" sz="900" b="1" dirty="0"/>
            </a:br>
            <a:endParaRPr lang="en-US" sz="900" b="1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3100" dirty="0"/>
              <a:t>Linear measures</a:t>
            </a:r>
          </a:p>
          <a:p>
            <a:pPr marL="800100" lvl="2" indent="0">
              <a:buNone/>
            </a:pPr>
            <a:r>
              <a:rPr lang="en-US" sz="3100" dirty="0"/>
              <a:t>1 inch = 1/12 foot = 1/36 yard</a:t>
            </a:r>
          </a:p>
          <a:p>
            <a:pPr marL="800100" lvl="2" indent="0">
              <a:buNone/>
            </a:pPr>
            <a:r>
              <a:rPr lang="en-US" sz="3100" dirty="0"/>
              <a:t>1 foot = 12 inches = 1/3 yard</a:t>
            </a:r>
          </a:p>
          <a:p>
            <a:pPr marL="800100" lvl="2" indent="0">
              <a:buNone/>
            </a:pPr>
            <a:r>
              <a:rPr lang="en-US" sz="3100" dirty="0"/>
              <a:t>1 yard = 36 inches = 3 feet</a:t>
            </a:r>
          </a:p>
          <a:p>
            <a:pPr marL="800100" lvl="2" indent="0">
              <a:buNone/>
            </a:pPr>
            <a:r>
              <a:rPr lang="en-US" sz="3100" dirty="0"/>
              <a:t>1 mile = 5280 feet = 1,760 yards</a:t>
            </a:r>
            <a:br>
              <a:rPr lang="en-US" sz="800" dirty="0"/>
            </a:br>
            <a:endParaRPr lang="en-US" sz="8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3100" dirty="0"/>
              <a:t>Area measures</a:t>
            </a:r>
          </a:p>
          <a:p>
            <a:pPr marL="400050" lvl="1" indent="0">
              <a:buNone/>
            </a:pPr>
            <a:r>
              <a:rPr lang="en-US" sz="3100" dirty="0"/>
              <a:t>	1 square inch = 1/144th square foot</a:t>
            </a:r>
          </a:p>
          <a:p>
            <a:pPr marL="400050" lvl="1" indent="0">
              <a:buNone/>
            </a:pPr>
            <a:r>
              <a:rPr lang="en-US" sz="3100" dirty="0"/>
              <a:t>	1 square foot = 1/9</a:t>
            </a:r>
            <a:r>
              <a:rPr lang="en-US" sz="3100" baseline="30000" dirty="0"/>
              <a:t>th</a:t>
            </a:r>
            <a:r>
              <a:rPr lang="en-US" sz="3100" dirty="0"/>
              <a:t> square yard</a:t>
            </a:r>
          </a:p>
          <a:p>
            <a:pPr marL="400050" lvl="1" indent="0">
              <a:buNone/>
            </a:pPr>
            <a:r>
              <a:rPr lang="en-US" sz="3100" dirty="0"/>
              <a:t>	1 square yard = 9 square feet</a:t>
            </a:r>
            <a:endParaRPr lang="en-US" sz="1300" dirty="0"/>
          </a:p>
          <a:p>
            <a:pPr marL="400050" lvl="1" indent="0">
              <a:buNone/>
            </a:pPr>
            <a:r>
              <a:rPr lang="en-US" sz="1300" dirty="0"/>
              <a:t>	</a:t>
            </a:r>
          </a:p>
          <a:p>
            <a:pPr marL="400050" lvl="1" indent="0">
              <a:buNone/>
            </a:pPr>
            <a:r>
              <a:rPr lang="en-US" sz="3100" dirty="0"/>
              <a:t>	1 acre = 43,560 SF</a:t>
            </a:r>
          </a:p>
          <a:p>
            <a:pPr marL="400050" lvl="1" indent="0">
              <a:buNone/>
            </a:pPr>
            <a:r>
              <a:rPr lang="en-US" sz="3100" dirty="0"/>
              <a:t>	1 square mile = 640 acres</a:t>
            </a:r>
          </a:p>
          <a:p>
            <a:pPr marL="400050" lvl="1" indent="0">
              <a:buNone/>
            </a:pPr>
            <a:r>
              <a:rPr lang="en-US" sz="3100" dirty="0"/>
              <a:t>	1 section = 1 mile x 1 mile = 640 acres</a:t>
            </a:r>
          </a:p>
          <a:p>
            <a:pPr marL="400050" lvl="1" indent="0">
              <a:buNone/>
            </a:pPr>
            <a:r>
              <a:rPr lang="en-US" sz="3100" dirty="0"/>
              <a:t>	</a:t>
            </a:r>
            <a:r>
              <a:rPr lang="pl-PL" sz="3100" dirty="0"/>
              <a:t>1 township =  6 mi x  6 mi = 36 sq. miles</a:t>
            </a:r>
            <a:endParaRPr lang="en-US" sz="3100" dirty="0"/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>
                <a:solidFill>
                  <a:srgbClr val="FF0000"/>
                </a:solidFill>
              </a:rPr>
              <a:t>   Legal descriptions</a:t>
            </a:r>
          </a:p>
          <a:p>
            <a:r>
              <a:rPr lang="en-US" dirty="0"/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26E4270-46FF-4250-9C9A-946F3E68905B}"/>
              </a:ext>
            </a:extLst>
          </p:cNvPr>
          <p:cNvCxnSpPr>
            <a:cxnSpLocks/>
          </p:cNvCxnSpPr>
          <p:nvPr/>
        </p:nvCxnSpPr>
        <p:spPr>
          <a:xfrm>
            <a:off x="2285999" y="304800"/>
            <a:ext cx="0" cy="5410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7494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74993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7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7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Legal descriptions</a:t>
            </a: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br>
              <a:rPr lang="en-US" sz="200" b="1" dirty="0"/>
            </a:br>
            <a:endParaRPr lang="en-US" sz="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Fractions of sections</a:t>
            </a:r>
            <a:br>
              <a:rPr lang="en-US" sz="1000" dirty="0"/>
            </a:br>
            <a:endParaRPr lang="en-US" sz="1000" dirty="0"/>
          </a:p>
          <a:p>
            <a:pPr marL="800100" lvl="2" indent="0">
              <a:buNone/>
            </a:pPr>
            <a:r>
              <a:rPr lang="en-US" u="sng" dirty="0"/>
              <a:t>Fraction</a:t>
            </a:r>
            <a:r>
              <a:rPr lang="en-US" dirty="0"/>
              <a:t>	   </a:t>
            </a:r>
            <a:r>
              <a:rPr lang="en-US" u="sng" dirty="0"/>
              <a:t># acres</a:t>
            </a:r>
            <a:r>
              <a:rPr lang="en-US" dirty="0"/>
              <a:t>		</a:t>
            </a:r>
            <a:endParaRPr lang="en-US" u="sng" dirty="0"/>
          </a:p>
          <a:p>
            <a:pPr marL="800100" lvl="2" indent="0">
              <a:buNone/>
            </a:pPr>
            <a:r>
              <a:rPr lang="en-US" dirty="0"/>
              <a:t>1 section  =  640 acres</a:t>
            </a:r>
          </a:p>
          <a:p>
            <a:pPr marL="800100" lvl="2" indent="0">
              <a:buNone/>
            </a:pPr>
            <a:r>
              <a:rPr lang="en-US" dirty="0"/>
              <a:t>1/2 section  =  320 acres </a:t>
            </a:r>
          </a:p>
          <a:p>
            <a:pPr marL="800100" lvl="2" indent="0">
              <a:buNone/>
            </a:pPr>
            <a:r>
              <a:rPr lang="en-US" dirty="0"/>
              <a:t>1/4 section  =  160 acres</a:t>
            </a:r>
          </a:p>
          <a:p>
            <a:pPr marL="800100" lvl="2" indent="0">
              <a:buNone/>
            </a:pPr>
            <a:r>
              <a:rPr lang="en-US" dirty="0"/>
              <a:t>1/8 section = 80 acres</a:t>
            </a:r>
          </a:p>
          <a:p>
            <a:pPr marL="800100" lvl="2" indent="0">
              <a:buNone/>
            </a:pPr>
            <a:r>
              <a:rPr lang="en-US" dirty="0"/>
              <a:t>1/16 section = 40 acres</a:t>
            </a:r>
          </a:p>
          <a:p>
            <a:pPr marL="800100" lvl="2" indent="0">
              <a:buNone/>
            </a:pPr>
            <a:r>
              <a:rPr lang="en-US" dirty="0"/>
              <a:t>1/32 section = 20 acres</a:t>
            </a:r>
          </a:p>
          <a:p>
            <a:pPr marL="800100" lvl="2" indent="0">
              <a:buNone/>
            </a:pPr>
            <a:r>
              <a:rPr lang="en-US" dirty="0"/>
              <a:t>1/64 section = 10 acres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>
                <a:solidFill>
                  <a:srgbClr val="FF0000"/>
                </a:solidFill>
              </a:rPr>
              <a:t>   Legal descriptions</a:t>
            </a:r>
          </a:p>
          <a:p>
            <a:r>
              <a:rPr lang="en-US" dirty="0"/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8553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8135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</a:p>
          <a:p>
            <a:pPr marL="0" indent="0">
              <a:buNone/>
            </a:pPr>
            <a:endParaRPr lang="en-US" sz="7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7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Legal descriptions</a:t>
            </a:r>
            <a:endParaRPr lang="en-US" sz="8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8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Calculating area from the legal description</a:t>
            </a:r>
            <a:br>
              <a:rPr lang="en-US" sz="1000" dirty="0"/>
            </a:br>
            <a:endParaRPr lang="en-US" sz="10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1200" b="1" dirty="0"/>
            </a:br>
            <a:endParaRPr lang="en-US" sz="1200" b="1" dirty="0"/>
          </a:p>
          <a:p>
            <a:pPr marL="1714500" lvl="3" indent="-457200">
              <a:buFont typeface="+mj-lt"/>
              <a:buAutoNum type="arabicParenR"/>
            </a:pPr>
            <a:r>
              <a:rPr lang="en-US" sz="2400" dirty="0"/>
              <a:t>Multiply all </a:t>
            </a:r>
            <a:r>
              <a:rPr lang="en-US" sz="2400" u="sng" dirty="0"/>
              <a:t>denominators</a:t>
            </a:r>
            <a:r>
              <a:rPr lang="en-US" sz="2400" dirty="0"/>
              <a:t> of the fractions together in the description</a:t>
            </a:r>
            <a:br>
              <a:rPr lang="en-US" sz="1300" dirty="0"/>
            </a:br>
            <a:endParaRPr lang="en-US" sz="1300" dirty="0"/>
          </a:p>
          <a:p>
            <a:pPr marL="1714500" lvl="3" indent="-457200">
              <a:buFont typeface="+mj-lt"/>
              <a:buAutoNum type="arabicParenR"/>
            </a:pPr>
            <a:r>
              <a:rPr lang="en-US" sz="2400" dirty="0"/>
              <a:t>Divide the resulting product into </a:t>
            </a:r>
            <a:r>
              <a:rPr lang="en-US" sz="2400" u="sng" dirty="0"/>
              <a:t>640</a:t>
            </a:r>
            <a:r>
              <a:rPr lang="en-US" sz="2400" dirty="0"/>
              <a:t> (acres)</a:t>
            </a:r>
            <a:br>
              <a:rPr lang="en-US" sz="1300" dirty="0"/>
            </a:br>
            <a:endParaRPr lang="en-US" sz="13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Example: calculate area of the </a:t>
            </a:r>
            <a:r>
              <a:rPr lang="en-US" sz="2400" dirty="0"/>
              <a:t>N ½ of SW ¼ of NE ¼ of section 8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2 x 4 x 4 = 32</a:t>
            </a:r>
            <a:br>
              <a:rPr lang="en-US" sz="900" dirty="0"/>
            </a:br>
            <a:endParaRPr lang="en-US" sz="9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640 ÷ 32 = 20 acres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>
                <a:solidFill>
                  <a:srgbClr val="FF0000"/>
                </a:solidFill>
              </a:rPr>
              <a:t>   Legal descriptions</a:t>
            </a:r>
          </a:p>
          <a:p>
            <a:r>
              <a:rPr lang="en-US" dirty="0"/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5204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813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Listing agreements</a:t>
            </a:r>
            <a:endParaRPr lang="en-US" sz="8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8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Co-brokerage commission</a:t>
            </a:r>
            <a:br>
              <a:rPr lang="en-US" sz="1000" dirty="0"/>
            </a:br>
            <a:endParaRPr lang="en-US" sz="10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1200" b="1" dirty="0"/>
            </a:br>
            <a:endParaRPr lang="en-US" sz="1200" b="1" dirty="0"/>
          </a:p>
          <a:p>
            <a:pPr marL="1714500" lvl="3" indent="-457200">
              <a:buFont typeface="+mj-lt"/>
              <a:buAutoNum type="arabicParenR"/>
            </a:pPr>
            <a:r>
              <a:rPr lang="en-US" sz="2400" dirty="0"/>
              <a:t>sale price x commission rate = total commission</a:t>
            </a:r>
          </a:p>
          <a:p>
            <a:pPr marL="1714500" lvl="3" indent="-457200">
              <a:buFont typeface="+mj-lt"/>
              <a:buAutoNum type="arabicParenR"/>
            </a:pPr>
            <a:r>
              <a:rPr lang="en-US" sz="2400" dirty="0"/>
              <a:t>total commission x split rate = co-brokerage commission</a:t>
            </a:r>
            <a:br>
              <a:rPr lang="en-US" sz="1300" dirty="0"/>
            </a:br>
            <a:endParaRPr lang="en-US" sz="13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</a:t>
            </a:r>
            <a:r>
              <a:rPr lang="en-US" dirty="0"/>
              <a:t>: $600,000 house; 6% commission; 50-50 co-brokerage split</a:t>
            </a:r>
            <a:br>
              <a:rPr lang="en-US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$600,000 x .06 = $36,000 tot. comm.</a:t>
            </a:r>
            <a:br>
              <a:rPr lang="en-US" sz="900" dirty="0"/>
            </a:br>
            <a:endParaRPr lang="en-US" sz="9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/>
              <a:t>$36,000 </a:t>
            </a:r>
            <a:r>
              <a:rPr lang="en-US" sz="2400" dirty="0"/>
              <a:t>x .50 = $18,000 split comm.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72925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8135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Listing agreements</a:t>
            </a:r>
            <a:endParaRPr lang="en-US" sz="8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8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Agent’s commission</a:t>
            </a:r>
            <a:br>
              <a:rPr lang="en-US" sz="1000" dirty="0"/>
            </a:br>
            <a:endParaRPr lang="en-US" sz="10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1200" b="1" dirty="0"/>
            </a:br>
            <a:endParaRPr lang="en-US" sz="1200" b="1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Broker commission x split rate = agent’s commission</a:t>
            </a:r>
            <a:br>
              <a:rPr lang="en-US" sz="1300" dirty="0"/>
            </a:br>
            <a:endParaRPr lang="en-US" sz="13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</a:t>
            </a:r>
            <a:r>
              <a:rPr lang="en-US" dirty="0"/>
              <a:t>: $18,000 commission; 60-40 split-agent-to-broker</a:t>
            </a:r>
            <a:br>
              <a:rPr lang="en-US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$18,000 x .6 = $10,800 total agent commission ($7,200 to broker)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47189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8135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Contracts for sale</a:t>
            </a:r>
            <a:endParaRPr lang="en-US" sz="8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8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“Percentage of listing price” calculation</a:t>
            </a:r>
            <a:br>
              <a:rPr lang="en-US" sz="1000" dirty="0"/>
            </a:br>
            <a:endParaRPr lang="en-US" sz="10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1200" b="1" dirty="0"/>
            </a:br>
            <a:endParaRPr lang="en-US" sz="1200" b="1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% of listing price = (offer ÷ listing price)</a:t>
            </a:r>
            <a:br>
              <a:rPr lang="en-US" sz="1300" dirty="0"/>
            </a:br>
            <a:endParaRPr lang="en-US" sz="13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</a:t>
            </a:r>
            <a:r>
              <a:rPr lang="en-US" dirty="0"/>
              <a:t>: $400,000 listing price, receives offer for $360,000</a:t>
            </a:r>
            <a:br>
              <a:rPr lang="en-US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$360,000 ÷ $400,000 = .9 = 90% 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4711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Basic Formulas and Functions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Adding and multiplying fractions</a:t>
            </a:r>
            <a:endParaRPr lang="en-US" sz="600" b="1" dirty="0"/>
          </a:p>
          <a:p>
            <a:pPr marL="400050" lvl="1" indent="0">
              <a:buNone/>
            </a:pPr>
            <a:endParaRPr lang="en-US" sz="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Adding fractions</a:t>
            </a:r>
            <a:br>
              <a:rPr lang="en-US" sz="900" dirty="0"/>
            </a:br>
            <a:endParaRPr lang="en-US" sz="9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Formulas</a:t>
            </a:r>
            <a:endParaRPr lang="en-US" sz="2000" b="1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same denominator</a:t>
            </a:r>
            <a:br>
              <a:rPr lang="en-US" sz="1600" dirty="0"/>
            </a:br>
            <a:br>
              <a:rPr lang="en-US" sz="1600" dirty="0"/>
            </a:br>
            <a:r>
              <a:rPr lang="en-US" sz="2400" dirty="0"/>
              <a:t>(a/c) + (b/c) = (a + b)/c</a:t>
            </a:r>
            <a:br>
              <a:rPr lang="en-US" sz="1600" dirty="0"/>
            </a:br>
            <a:endParaRPr lang="en-US" sz="16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different denominator</a:t>
            </a:r>
            <a:br>
              <a:rPr lang="en-US" sz="1600" dirty="0"/>
            </a:br>
            <a:br>
              <a:rPr lang="en-US" sz="1600" dirty="0"/>
            </a:br>
            <a:r>
              <a:rPr lang="en-US" sz="2400" dirty="0"/>
              <a:t>(a/c) + (b/d) = (ad + </a:t>
            </a:r>
            <a:r>
              <a:rPr lang="en-US" sz="2400" dirty="0" err="1"/>
              <a:t>bc</a:t>
            </a:r>
            <a:r>
              <a:rPr lang="en-US" sz="2400" dirty="0"/>
              <a:t>)/cd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Basic Formulas and Functions</a:t>
            </a:r>
            <a:endParaRPr lang="en-US" sz="900" b="1" dirty="0">
              <a:solidFill>
                <a:srgbClr val="FF0000"/>
              </a:solidFill>
            </a:endParaRPr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/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5410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5065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8135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Contracts for sale</a:t>
            </a:r>
            <a:endParaRPr lang="en-US" sz="8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8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Earnest money deposit calculation</a:t>
            </a:r>
            <a:br>
              <a:rPr lang="en-US" sz="500" dirty="0"/>
            </a:br>
            <a:endParaRPr lang="en-US" sz="5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800" b="1" dirty="0"/>
            </a:br>
            <a:endParaRPr lang="en-US" sz="800" b="1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Deposit = price x required percentage</a:t>
            </a:r>
            <a:br>
              <a:rPr lang="en-US" sz="1300" dirty="0"/>
            </a:br>
            <a:endParaRPr lang="en-US" sz="13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</a:t>
            </a:r>
            <a:r>
              <a:rPr lang="en-US" dirty="0"/>
              <a:t>: seller wants 2% deposit on $320,000 property</a:t>
            </a:r>
            <a:br>
              <a:rPr lang="en-US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$320,000 x 2% = $6,400 deposit required 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69571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0"/>
            <a:ext cx="6857997" cy="7086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7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Contracts for sale</a:t>
            </a: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Rent escalations</a:t>
            </a:r>
            <a:br>
              <a:rPr lang="en-US" sz="100" dirty="0"/>
            </a:br>
            <a:endParaRPr lang="en-US" sz="1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100" b="1" dirty="0"/>
            </a:br>
            <a:endParaRPr lang="en-US" sz="100" b="1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New rent = current rent x (100% + escalation rate %)</a:t>
            </a:r>
            <a:br>
              <a:rPr lang="en-US" sz="100" dirty="0"/>
            </a:br>
            <a:endParaRPr lang="en-US" sz="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</a:t>
            </a:r>
            <a:r>
              <a:rPr lang="en-US" dirty="0"/>
              <a:t>: rent is going up 6%; current rent is $1,800.  New rent =</a:t>
            </a:r>
            <a:br>
              <a:rPr lang="en-US" sz="9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$1,800 x (100% + 6%) = $1,800 x 106% = $1,908</a:t>
            </a:r>
            <a:br>
              <a:rPr lang="en-US" sz="1000" dirty="0"/>
            </a:br>
            <a:endParaRPr lang="en-US" sz="10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FIRPTA withholding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r>
              <a:rPr lang="en-US" dirty="0"/>
              <a:t>: 	sales proceeds X 15%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</a:t>
            </a:r>
            <a:r>
              <a:rPr lang="en-US" dirty="0"/>
              <a:t>: $340,000 price X 15% = $51,000</a:t>
            </a:r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61959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813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Appraisal</a:t>
            </a: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Adjusting comparables</a:t>
            </a:r>
            <a:br>
              <a:rPr lang="en-US" sz="500" dirty="0"/>
            </a:br>
            <a:endParaRPr lang="en-US" sz="5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Rules</a:t>
            </a:r>
            <a:br>
              <a:rPr lang="en-US" sz="800" b="1" dirty="0"/>
            </a:br>
            <a:endParaRPr lang="en-US" sz="800" b="1" dirty="0"/>
          </a:p>
          <a:p>
            <a:pPr marL="1257300" lvl="2" indent="-457200">
              <a:spcAft>
                <a:spcPts val="600"/>
              </a:spcAft>
              <a:buFont typeface="+mj-lt"/>
              <a:buAutoNum type="arabicParenR"/>
            </a:pPr>
            <a:r>
              <a:rPr lang="en-US" dirty="0"/>
              <a:t>NEVER adjust the subject!</a:t>
            </a:r>
          </a:p>
          <a:p>
            <a:pPr marL="1257300" lvl="2" indent="-457200">
              <a:spcAft>
                <a:spcPts val="600"/>
              </a:spcAft>
              <a:buFont typeface="+mj-lt"/>
              <a:buAutoNum type="arabicParenR"/>
            </a:pPr>
            <a:r>
              <a:rPr lang="en-US" dirty="0"/>
              <a:t>If comparable is </a:t>
            </a:r>
            <a:r>
              <a:rPr lang="en-US" u="sng" dirty="0"/>
              <a:t>better</a:t>
            </a:r>
            <a:r>
              <a:rPr lang="en-US" dirty="0"/>
              <a:t> than the subject, </a:t>
            </a:r>
            <a:r>
              <a:rPr lang="en-US" u="sng" dirty="0"/>
              <a:t>subtract </a:t>
            </a:r>
            <a:r>
              <a:rPr lang="en-US" dirty="0"/>
              <a:t>value from the comparable</a:t>
            </a:r>
          </a:p>
          <a:p>
            <a:pPr marL="1257300" lvl="2" indent="-457200">
              <a:spcAft>
                <a:spcPts val="600"/>
              </a:spcAft>
              <a:buFont typeface="+mj-lt"/>
              <a:buAutoNum type="arabicParenR"/>
            </a:pPr>
            <a:r>
              <a:rPr lang="en-US" dirty="0"/>
              <a:t>If the comparable is </a:t>
            </a:r>
            <a:r>
              <a:rPr lang="en-US" u="sng" dirty="0"/>
              <a:t>worse</a:t>
            </a:r>
            <a:r>
              <a:rPr lang="en-US" dirty="0"/>
              <a:t> than the subject, </a:t>
            </a:r>
            <a:r>
              <a:rPr lang="en-US" u="sng" dirty="0"/>
              <a:t>add </a:t>
            </a:r>
            <a:r>
              <a:rPr lang="en-US" dirty="0"/>
              <a:t>value to the comparable</a:t>
            </a:r>
            <a:br>
              <a:rPr lang="en-US" sz="500" dirty="0"/>
            </a:br>
            <a:endParaRPr lang="en-US" sz="500" dirty="0"/>
          </a:p>
          <a:p>
            <a:pPr marL="1257300" lvl="2" indent="-4572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Example</a:t>
            </a:r>
            <a:r>
              <a:rPr lang="en-US" dirty="0"/>
              <a:t>: comp has pool, subject does not; value adjust = $25,000</a:t>
            </a:r>
            <a:br>
              <a:rPr lang="en-US" sz="1400" dirty="0"/>
            </a:br>
            <a:endParaRPr lang="en-US" sz="400" dirty="0"/>
          </a:p>
          <a:p>
            <a:pPr marL="1714500" lvl="3" indent="-4572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u="sng" dirty="0"/>
              <a:t>Subtract</a:t>
            </a:r>
            <a:r>
              <a:rPr lang="en-US" sz="2400" dirty="0"/>
              <a:t> $25,000 </a:t>
            </a:r>
            <a:r>
              <a:rPr lang="en-US" sz="2400" u="sng" dirty="0"/>
              <a:t>from comp </a:t>
            </a:r>
            <a:r>
              <a:rPr lang="en-US" sz="2400" dirty="0"/>
              <a:t>for pool</a:t>
            </a:r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22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59069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8135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Appraisal</a:t>
            </a: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Income capitalization: Gross Rent Multiplier (GRM)</a:t>
            </a:r>
            <a:br>
              <a:rPr lang="en-US" sz="500" dirty="0"/>
            </a:br>
            <a:endParaRPr lang="en-US" sz="5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Formulas</a:t>
            </a:r>
            <a:br>
              <a:rPr lang="en-US" sz="800" b="1" dirty="0"/>
            </a:br>
            <a:endParaRPr lang="en-US" sz="800" b="1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Monthly rent x GRM = value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Price ÷ monthly rent = GRM</a:t>
            </a:r>
            <a:br>
              <a:rPr lang="en-US" sz="1100" dirty="0"/>
            </a:br>
            <a:endParaRPr lang="en-US" sz="1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</a:t>
            </a:r>
            <a:r>
              <a:rPr lang="en-US" dirty="0"/>
              <a:t>: rent/mo. = $20,000; GRM = 90; Value = $1,800,000</a:t>
            </a:r>
            <a:br>
              <a:rPr lang="en-US" sz="1400" dirty="0"/>
            </a:br>
            <a:endParaRPr lang="en-US" sz="4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$20,000 x 90 = $1,800,000 value 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$1,800,000 ÷ $20,000 = 90 GRM </a:t>
            </a:r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23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15988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8135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Appraisal</a:t>
            </a: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Income capitalization: Gross Income Multiplier (GIM)</a:t>
            </a:r>
            <a:br>
              <a:rPr lang="en-US" sz="500" dirty="0"/>
            </a:br>
            <a:endParaRPr lang="en-US" sz="5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Formulas</a:t>
            </a:r>
            <a:br>
              <a:rPr lang="en-US" sz="800" b="1" dirty="0"/>
            </a:br>
            <a:endParaRPr lang="en-US" sz="800" b="1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Gross annual income x GIM = value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Price ÷ annual income = GIM</a:t>
            </a:r>
            <a:br>
              <a:rPr lang="en-US" sz="1100" dirty="0"/>
            </a:br>
            <a:endParaRPr lang="en-US" sz="1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</a:t>
            </a:r>
            <a:r>
              <a:rPr lang="en-US" dirty="0"/>
              <a:t>: income = $45,000; GIM = 9; Value = $405,000</a:t>
            </a:r>
            <a:br>
              <a:rPr lang="en-US" sz="1400" dirty="0"/>
            </a:br>
            <a:endParaRPr lang="en-US" sz="4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$45,000 income x 9 = $405,000 value 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$405,000 value ÷ $45,000 = 9 GIM </a:t>
            </a:r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24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08148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813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Appraisal</a:t>
            </a: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Income capitalization: capitalizing net income</a:t>
            </a:r>
            <a:br>
              <a:rPr lang="en-US" sz="2400" b="1" dirty="0"/>
            </a:br>
            <a:endParaRPr lang="en-US" sz="5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Formulas</a:t>
            </a:r>
            <a:br>
              <a:rPr lang="en-US" sz="800" b="1" dirty="0"/>
            </a:br>
            <a:endParaRPr lang="en-US" sz="800" b="1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NOI ÷ cap rate = value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NOI ÷ value = cap rate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Value x cap rate = NOI</a:t>
            </a:r>
            <a:br>
              <a:rPr lang="en-US" sz="1100" dirty="0"/>
            </a:br>
            <a:endParaRPr lang="en-US" sz="1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Examples</a:t>
            </a:r>
            <a:r>
              <a:rPr lang="en-US" dirty="0"/>
              <a:t>: NOI = $50,000; cap rate =10%; Value = $500,000</a:t>
            </a:r>
            <a:br>
              <a:rPr lang="en-US" sz="1400" dirty="0"/>
            </a:br>
            <a:endParaRPr lang="en-US" sz="4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$50,000 NOI ÷ 10% = $500,000 value 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$50,000 NOI ÷ $500,000 = 10% cap rate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$500,000 Value x 10% = $50,000 NOI </a:t>
            </a:r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25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63362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8135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Finance</a:t>
            </a:r>
          </a:p>
          <a:p>
            <a:pPr marL="400050" lvl="1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Calculating loan amounts, rates, payments: interest only loans</a:t>
            </a:r>
            <a:br>
              <a:rPr lang="en-US" sz="2400" b="1" dirty="0"/>
            </a:br>
            <a:endParaRPr lang="en-US" sz="5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Formulas</a:t>
            </a:r>
            <a:br>
              <a:rPr lang="en-US" sz="800" b="1" dirty="0"/>
            </a:br>
            <a:endParaRPr lang="en-US" sz="800" b="1" dirty="0"/>
          </a:p>
          <a:p>
            <a:pPr marL="1257300" lvl="3" indent="0">
              <a:buNone/>
            </a:pPr>
            <a:r>
              <a:rPr lang="en-US" sz="2400" dirty="0"/>
              <a:t>Where </a:t>
            </a:r>
            <a:r>
              <a:rPr lang="en-US" sz="2400" b="1" dirty="0"/>
              <a:t>I = interest amount</a:t>
            </a:r>
            <a:r>
              <a:rPr lang="en-US" sz="2400" dirty="0"/>
              <a:t>; </a:t>
            </a:r>
            <a:r>
              <a:rPr lang="en-US" sz="2400" b="1" dirty="0"/>
              <a:t>P = principal</a:t>
            </a:r>
            <a:r>
              <a:rPr lang="en-US" sz="2400" dirty="0"/>
              <a:t>;   </a:t>
            </a:r>
            <a:r>
              <a:rPr lang="en-US" sz="2400" b="1" dirty="0"/>
              <a:t>R = interest rate</a:t>
            </a:r>
            <a:r>
              <a:rPr lang="en-US" sz="2400" dirty="0"/>
              <a:t>: 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I = P x R where I = annual interest</a:t>
            </a:r>
            <a:br>
              <a:rPr lang="en-US" sz="900" dirty="0"/>
            </a:br>
            <a:endParaRPr lang="en-US" sz="9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R = I ÷ P where I = annual interest</a:t>
            </a:r>
            <a:br>
              <a:rPr lang="en-US" sz="1050" dirty="0"/>
            </a:br>
            <a:endParaRPr lang="en-US" sz="105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P = I ÷ R where I = annual interest</a:t>
            </a:r>
            <a:br>
              <a:rPr lang="en-US" sz="1100" dirty="0"/>
            </a:br>
            <a:endParaRPr lang="en-US" sz="11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26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73448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2039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Finance</a:t>
            </a: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Calculating loan amounts, rates, payments: interest only loans (cont.)</a:t>
            </a:r>
            <a:br>
              <a:rPr lang="en-US" sz="2400" b="1" dirty="0"/>
            </a:br>
            <a:br>
              <a:rPr lang="en-US" sz="1100" dirty="0"/>
            </a:br>
            <a:endParaRPr lang="en-US" sz="1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Examples</a:t>
            </a:r>
            <a:r>
              <a:rPr lang="en-US" dirty="0"/>
              <a:t>: Assume $300,000 interest-only loan; 10% interest; $2,500/mo. payments</a:t>
            </a:r>
            <a:br>
              <a:rPr lang="en-US" sz="1000" dirty="0"/>
            </a:br>
            <a:br>
              <a:rPr lang="en-US" sz="6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b="1" dirty="0"/>
              <a:t>Payment/</a:t>
            </a:r>
            <a:r>
              <a:rPr lang="en-US" sz="2400" b="1" dirty="0" err="1"/>
              <a:t>mo</a:t>
            </a:r>
            <a:r>
              <a:rPr lang="en-US" sz="2400" b="1" dirty="0"/>
              <a:t>  </a:t>
            </a:r>
            <a:r>
              <a:rPr lang="en-US" sz="2400" dirty="0"/>
              <a:t>= ($300,000 loan amount x 10% interest rate) ÷ 12 = $2,500/</a:t>
            </a:r>
            <a:r>
              <a:rPr lang="en-US" sz="2400" dirty="0" err="1"/>
              <a:t>mo</a:t>
            </a:r>
            <a:br>
              <a:rPr lang="en-US" sz="700" dirty="0"/>
            </a:br>
            <a:endParaRPr lang="en-US" sz="7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b="1" dirty="0"/>
              <a:t>Interest rate </a:t>
            </a:r>
            <a:r>
              <a:rPr lang="en-US" sz="2400" dirty="0"/>
              <a:t>= ($2,500 x 12) = $30,000 annual interest; </a:t>
            </a:r>
          </a:p>
          <a:p>
            <a:pPr marL="1257300" lvl="3" indent="0">
              <a:buNone/>
            </a:pPr>
            <a:r>
              <a:rPr lang="en-US" sz="2400" dirty="0"/>
              <a:t>	$30,000 ÷ $300,000 = 10%</a:t>
            </a:r>
            <a:br>
              <a:rPr lang="en-US" sz="1050" dirty="0"/>
            </a:br>
            <a:endParaRPr lang="en-US" sz="105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b="1" dirty="0"/>
              <a:t>Loan amount </a:t>
            </a:r>
            <a:r>
              <a:rPr lang="en-US" sz="2400" dirty="0"/>
              <a:t>= $30,000 annual interest ÷ 10% rate = $300,000</a:t>
            </a:r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27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04804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4985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Finance</a:t>
            </a: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Loan-to-value ratio (LTV) calculation</a:t>
            </a:r>
            <a:br>
              <a:rPr lang="en-US" sz="900" b="1" dirty="0"/>
            </a:br>
            <a:br>
              <a:rPr lang="en-US" sz="300" dirty="0"/>
            </a:br>
            <a:endParaRPr lang="en-US" sz="3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b="1" dirty="0"/>
              <a:t>Loan amount </a:t>
            </a:r>
            <a:r>
              <a:rPr lang="en-US" sz="2400" dirty="0"/>
              <a:t>= market value x LTV</a:t>
            </a:r>
            <a:br>
              <a:rPr lang="en-US" sz="600" dirty="0"/>
            </a:br>
            <a:endParaRPr lang="en-US" sz="6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b="1" dirty="0"/>
              <a:t>LTV</a:t>
            </a:r>
            <a:r>
              <a:rPr lang="en-US" sz="2400" dirty="0"/>
              <a:t> = loan amount ÷ market value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b="1" dirty="0"/>
              <a:t>Market value </a:t>
            </a:r>
            <a:r>
              <a:rPr lang="en-US" sz="2400" dirty="0"/>
              <a:t>= loan amount ÷ LTV</a:t>
            </a:r>
            <a:br>
              <a:rPr lang="en-US" sz="1050" dirty="0"/>
            </a:br>
            <a:endParaRPr lang="en-US" sz="105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Examples</a:t>
            </a:r>
            <a:r>
              <a:rPr lang="en-US" dirty="0"/>
              <a:t>: Bank requires 80% LTV, property value is $200,000</a:t>
            </a:r>
            <a:br>
              <a:rPr lang="en-US" sz="1000" dirty="0"/>
            </a:br>
            <a:br>
              <a:rPr lang="en-US" sz="6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b="1" dirty="0"/>
              <a:t>Loan amount </a:t>
            </a:r>
            <a:r>
              <a:rPr lang="en-US" sz="2400" dirty="0"/>
              <a:t>= ($200,000 x 80%) = $160 K</a:t>
            </a:r>
            <a:br>
              <a:rPr lang="en-US" sz="700" dirty="0"/>
            </a:br>
            <a:endParaRPr lang="en-US" sz="7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b="1" dirty="0"/>
              <a:t>LTV </a:t>
            </a:r>
            <a:r>
              <a:rPr lang="en-US" sz="2400" dirty="0"/>
              <a:t>= ($160 K ÷ $200 K) = 80% </a:t>
            </a:r>
            <a:endParaRPr lang="en-US" sz="1000" dirty="0"/>
          </a:p>
          <a:p>
            <a:pPr marL="1257300" lvl="3" indent="0">
              <a:buNone/>
            </a:pPr>
            <a:r>
              <a:rPr lang="en-US" sz="1000" dirty="0"/>
              <a:t>	</a:t>
            </a:r>
            <a:endParaRPr lang="en-US" sz="3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b="1" dirty="0"/>
              <a:t>Market value </a:t>
            </a:r>
            <a:r>
              <a:rPr lang="en-US" sz="2400" dirty="0"/>
              <a:t>= ($160 K ÷ 80%) = $200 K</a:t>
            </a:r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28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13671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49859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Finance</a:t>
            </a: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Underwriting: income ratio calculation</a:t>
            </a:r>
            <a:br>
              <a:rPr lang="en-US" sz="900" b="1" dirty="0"/>
            </a:br>
            <a:br>
              <a:rPr lang="en-US" sz="300" dirty="0"/>
            </a:br>
            <a:endParaRPr lang="en-US" sz="3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Formula: conventional loan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PITI/</a:t>
            </a:r>
            <a:r>
              <a:rPr lang="en-US" sz="2400" dirty="0" err="1"/>
              <a:t>mo</a:t>
            </a:r>
            <a:r>
              <a:rPr lang="en-US" sz="2400" dirty="0"/>
              <a:t> = 25-28% x monthly income</a:t>
            </a:r>
            <a:br>
              <a:rPr lang="en-US" sz="600" dirty="0"/>
            </a:br>
            <a:endParaRPr lang="en-US" sz="6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Formula: FHA loan</a:t>
            </a:r>
            <a:br>
              <a:rPr lang="en-US" sz="400" dirty="0"/>
            </a:br>
            <a:endParaRPr lang="en-US" sz="4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PITI/</a:t>
            </a:r>
            <a:r>
              <a:rPr lang="en-US" sz="2400" dirty="0" err="1"/>
              <a:t>mo</a:t>
            </a:r>
            <a:r>
              <a:rPr lang="en-US" sz="2400" dirty="0"/>
              <a:t> = 31% x monthly gross income</a:t>
            </a:r>
            <a:br>
              <a:rPr lang="en-US" sz="700" dirty="0"/>
            </a:b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Examples</a:t>
            </a:r>
            <a:r>
              <a:rPr lang="en-US" dirty="0"/>
              <a:t>: Borrower income = $4,000; borrower can afford PITI/mo. payments of:</a:t>
            </a:r>
            <a:br>
              <a:rPr lang="en-US" dirty="0"/>
            </a:br>
            <a:br>
              <a:rPr lang="en-US" sz="6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b="1" dirty="0"/>
              <a:t>Conventional:</a:t>
            </a:r>
            <a:r>
              <a:rPr lang="en-US" sz="2400" dirty="0"/>
              <a:t> ($4,000 x 28%) = $1,200 </a:t>
            </a:r>
            <a:br>
              <a:rPr lang="en-US" sz="700" dirty="0"/>
            </a:br>
            <a:endParaRPr lang="en-US" sz="7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b="1" dirty="0"/>
              <a:t>FHA:</a:t>
            </a:r>
            <a:r>
              <a:rPr lang="en-US" sz="2400" dirty="0"/>
              <a:t> ($4,000 x 31%) = $1,240 </a:t>
            </a:r>
            <a:endParaRPr lang="en-US" sz="1000" dirty="0"/>
          </a:p>
          <a:p>
            <a:pPr marL="1257300" lvl="3" indent="0">
              <a:buNone/>
            </a:pPr>
            <a:r>
              <a:rPr lang="en-US" sz="1000" dirty="0"/>
              <a:t>	</a:t>
            </a:r>
            <a:endParaRPr lang="en-US" sz="3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29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102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Basic Formulas and Functions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Adding and multiplying fractions</a:t>
            </a:r>
            <a:br>
              <a:rPr lang="en-US" sz="2400" b="1" dirty="0"/>
            </a:br>
            <a:endParaRPr lang="en-US" sz="600" b="1" dirty="0"/>
          </a:p>
          <a:p>
            <a:pPr marL="400050" lvl="1" indent="0">
              <a:buNone/>
            </a:pPr>
            <a:endParaRPr lang="en-US" sz="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Adding fractions (cont.)</a:t>
            </a:r>
            <a:br>
              <a:rPr lang="en-US" sz="800" dirty="0"/>
            </a:br>
            <a:endParaRPr lang="en-US" sz="8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Examples</a:t>
            </a:r>
            <a:br>
              <a:rPr lang="en-US" sz="800" dirty="0"/>
            </a:br>
            <a:endParaRPr lang="en-US" sz="7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same denominator:</a:t>
            </a:r>
            <a:br>
              <a:rPr lang="en-US" sz="1600" dirty="0"/>
            </a:br>
            <a:br>
              <a:rPr lang="en-US" sz="1600" dirty="0"/>
            </a:br>
            <a:r>
              <a:rPr lang="en-US" sz="2400" dirty="0"/>
              <a:t>(2/5) + (6/5) = (2 + 6)/5 = 8/5</a:t>
            </a:r>
            <a:br>
              <a:rPr lang="en-US" sz="1400" dirty="0"/>
            </a:br>
            <a:endParaRPr lang="en-US" sz="14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different denominator:</a:t>
            </a:r>
            <a:br>
              <a:rPr lang="en-US" sz="1600" dirty="0"/>
            </a:br>
            <a:br>
              <a:rPr lang="en-US" sz="1600" dirty="0"/>
            </a:br>
            <a:r>
              <a:rPr lang="en-US" sz="2400" dirty="0"/>
              <a:t>(3/4) + (4/7) = (3x7 + 4x4)/4x7</a:t>
            </a:r>
            <a:br>
              <a:rPr lang="en-US" sz="1050" dirty="0"/>
            </a:br>
            <a:br>
              <a:rPr lang="en-US" sz="1050" dirty="0"/>
            </a:br>
            <a:r>
              <a:rPr lang="en-US" sz="1050" dirty="0"/>
              <a:t>		              </a:t>
            </a:r>
            <a:r>
              <a:rPr lang="en-US" sz="2400" dirty="0"/>
              <a:t>= (21 + 16)/ 28</a:t>
            </a:r>
            <a:br>
              <a:rPr lang="en-US" sz="1100" dirty="0"/>
            </a:br>
            <a:br>
              <a:rPr lang="en-US" sz="1100" dirty="0"/>
            </a:br>
            <a:r>
              <a:rPr lang="en-US" sz="2400" dirty="0"/>
              <a:t>		      =  37/ 28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Basic Formulas and Functions</a:t>
            </a:r>
            <a:endParaRPr lang="en-US" sz="900" b="1" dirty="0">
              <a:solidFill>
                <a:srgbClr val="FF0000"/>
              </a:solidFill>
            </a:endParaRPr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/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2743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8170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4985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Finance</a:t>
            </a: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Underwriting: debt ratio calculation</a:t>
            </a:r>
            <a:br>
              <a:rPr lang="en-US" sz="900" b="1" dirty="0"/>
            </a:br>
            <a:br>
              <a:rPr lang="en-US" sz="300" dirty="0"/>
            </a:br>
            <a:endParaRPr lang="en-US" sz="3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Formula: conventional loan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(36% x income/</a:t>
            </a:r>
            <a:r>
              <a:rPr lang="en-US" sz="2400" dirty="0" err="1"/>
              <a:t>mo</a:t>
            </a:r>
            <a:r>
              <a:rPr lang="en-US" sz="2400" dirty="0"/>
              <a:t>) – monthly debt</a:t>
            </a:r>
            <a:br>
              <a:rPr lang="en-US" sz="600" dirty="0"/>
            </a:br>
            <a:endParaRPr lang="en-US" sz="6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Formula: FHA loan</a:t>
            </a:r>
            <a:br>
              <a:rPr lang="en-US" sz="400" dirty="0"/>
            </a:br>
            <a:endParaRPr lang="en-US" sz="4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(43% x income/</a:t>
            </a:r>
            <a:r>
              <a:rPr lang="en-US" sz="2400" dirty="0" err="1"/>
              <a:t>mo</a:t>
            </a:r>
            <a:r>
              <a:rPr lang="en-US" sz="2400" dirty="0"/>
              <a:t>) – monthly debt</a:t>
            </a:r>
            <a:br>
              <a:rPr lang="en-US" sz="700" dirty="0"/>
            </a:b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Examples</a:t>
            </a:r>
            <a:r>
              <a:rPr lang="en-US" dirty="0"/>
              <a:t>: Borrower income = $4,000; debt of $600/mo.  Borrower can afford:</a:t>
            </a:r>
            <a:br>
              <a:rPr lang="en-US" dirty="0"/>
            </a:br>
            <a:br>
              <a:rPr lang="en-US" sz="6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b="1" dirty="0"/>
              <a:t>Conventional:</a:t>
            </a:r>
            <a:r>
              <a:rPr lang="en-US" sz="2400" dirty="0"/>
              <a:t> (36% x 4,000) – 600 = $840/</a:t>
            </a:r>
            <a:r>
              <a:rPr lang="en-US" sz="2400" dirty="0" err="1"/>
              <a:t>mo</a:t>
            </a:r>
            <a:r>
              <a:rPr lang="en-US" sz="2400" dirty="0"/>
              <a:t> </a:t>
            </a:r>
            <a:br>
              <a:rPr lang="en-US" sz="700" dirty="0"/>
            </a:br>
            <a:endParaRPr lang="en-US" sz="7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b="1" dirty="0"/>
              <a:t>FHA:</a:t>
            </a:r>
            <a:r>
              <a:rPr lang="en-US" sz="2400" dirty="0"/>
              <a:t> (43% x 4,000) – 600 = $1,120 </a:t>
            </a:r>
            <a:endParaRPr lang="en-US" sz="1000" dirty="0"/>
          </a:p>
          <a:p>
            <a:pPr marL="1257300" lvl="3" indent="0">
              <a:buNone/>
            </a:pPr>
            <a:r>
              <a:rPr lang="en-US" sz="1000" dirty="0"/>
              <a:t>	</a:t>
            </a:r>
            <a:endParaRPr lang="en-US" sz="3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30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57972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49859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Finance</a:t>
            </a: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Points</a:t>
            </a:r>
            <a:br>
              <a:rPr lang="en-US" sz="900" b="1" dirty="0"/>
            </a:br>
            <a:br>
              <a:rPr lang="en-US" sz="300" dirty="0"/>
            </a:br>
            <a:endParaRPr lang="en-US" sz="3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Formula:</a:t>
            </a:r>
            <a:br>
              <a:rPr lang="en-US" sz="400" dirty="0"/>
            </a:br>
            <a:endParaRPr lang="en-US" sz="4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1 point = 1%, or (.01) of loan amount</a:t>
            </a:r>
            <a:br>
              <a:rPr lang="en-US" sz="700" dirty="0"/>
            </a:b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</a:t>
            </a:r>
            <a:r>
              <a:rPr lang="en-US" dirty="0"/>
              <a:t>: Lender charges 3 points on $350,000 loan.  Points charges are:</a:t>
            </a:r>
            <a:br>
              <a:rPr lang="en-US" dirty="0"/>
            </a:br>
            <a:br>
              <a:rPr lang="en-US" sz="6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3 points = 3% or .03 loan amount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.03 x $350,000 = $10,500</a:t>
            </a:r>
            <a:br>
              <a:rPr lang="en-US" sz="700" dirty="0"/>
            </a:br>
            <a:endParaRPr lang="en-US" sz="700" dirty="0"/>
          </a:p>
          <a:p>
            <a:pPr marL="1257300" lvl="3" indent="0">
              <a:buNone/>
            </a:pPr>
            <a:r>
              <a:rPr lang="en-US" sz="1000" dirty="0"/>
              <a:t>	</a:t>
            </a:r>
            <a:endParaRPr lang="en-US" sz="3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31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40019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49859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</a:t>
            </a: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Appreciation</a:t>
            </a:r>
            <a:br>
              <a:rPr lang="en-US" sz="900" b="1" dirty="0"/>
            </a:br>
            <a:br>
              <a:rPr lang="en-US" sz="300" dirty="0"/>
            </a:br>
            <a:endParaRPr lang="en-US" sz="3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Formulas:</a:t>
            </a:r>
            <a:br>
              <a:rPr lang="en-US" sz="400" dirty="0"/>
            </a:br>
            <a:endParaRPr lang="en-US" sz="4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Total appreciation = (current value - original price)</a:t>
            </a:r>
            <a:br>
              <a:rPr lang="en-US" sz="700" dirty="0"/>
            </a:br>
            <a:endParaRPr lang="en-US" sz="7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Appreciation rate = (total appreciation ÷ original price)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Appreciation rate/year = (one-year increase ÷ prior year value)</a:t>
            </a:r>
            <a:br>
              <a:rPr lang="en-US" sz="700" dirty="0"/>
            </a:br>
            <a:br>
              <a:rPr lang="en-US" sz="700" dirty="0"/>
            </a:br>
            <a:endParaRPr lang="en-US" sz="700" dirty="0"/>
          </a:p>
          <a:p>
            <a:pPr marL="1257300" lvl="3" indent="0">
              <a:buNone/>
            </a:pPr>
            <a:r>
              <a:rPr lang="en-US" sz="1000" dirty="0"/>
              <a:t>	</a:t>
            </a:r>
            <a:endParaRPr lang="en-US" sz="3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32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52440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4985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</a:t>
            </a: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Appreciation</a:t>
            </a:r>
            <a:br>
              <a:rPr lang="en-US" sz="900" b="1" dirty="0"/>
            </a:br>
            <a:br>
              <a:rPr lang="en-US" sz="300" dirty="0"/>
            </a:br>
            <a:endParaRPr lang="en-US" sz="3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Examples</a:t>
            </a:r>
            <a:r>
              <a:rPr lang="en-US" dirty="0"/>
              <a:t>: Home bought for $500,000 appreciates $50,000/</a:t>
            </a:r>
            <a:r>
              <a:rPr lang="en-US" dirty="0" err="1"/>
              <a:t>yr</a:t>
            </a:r>
            <a:r>
              <a:rPr lang="en-US" dirty="0"/>
              <a:t> for 3 years.  (note: figures are not compounded!)</a:t>
            </a:r>
            <a:br>
              <a:rPr lang="en-US" dirty="0"/>
            </a:br>
            <a:br>
              <a:rPr lang="en-US" sz="6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Total appreciation = </a:t>
            </a:r>
            <a:br>
              <a:rPr lang="en-US" sz="400" dirty="0"/>
            </a:br>
            <a:br>
              <a:rPr lang="en-US" sz="400" dirty="0"/>
            </a:br>
            <a:r>
              <a:rPr lang="en-US" sz="400" dirty="0"/>
              <a:t>	       </a:t>
            </a:r>
            <a:r>
              <a:rPr lang="en-US" sz="2400" dirty="0"/>
              <a:t>($650,000 – 500,000) = $150,000</a:t>
            </a:r>
            <a:br>
              <a:rPr lang="en-US" sz="24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Appreciation rate = </a:t>
            </a:r>
            <a:br>
              <a:rPr lang="en-US" sz="800" dirty="0"/>
            </a:br>
            <a:br>
              <a:rPr lang="en-US" sz="800" dirty="0"/>
            </a:br>
            <a:r>
              <a:rPr lang="en-US" sz="800" dirty="0"/>
              <a:t>	       </a:t>
            </a:r>
            <a:r>
              <a:rPr lang="en-US" sz="2400" dirty="0"/>
              <a:t>($150,000 ÷ $500,000) = 30%</a:t>
            </a:r>
            <a:br>
              <a:rPr lang="en-US" sz="500" dirty="0"/>
            </a:br>
            <a:endParaRPr lang="en-US" sz="5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Annual appreciation rate = </a:t>
            </a:r>
            <a:br>
              <a:rPr lang="en-US" sz="1000" dirty="0"/>
            </a:br>
            <a:br>
              <a:rPr lang="en-US" sz="1000" dirty="0"/>
            </a:br>
            <a:r>
              <a:rPr lang="en-US" sz="1000" dirty="0"/>
              <a:t>	    </a:t>
            </a:r>
            <a:r>
              <a:rPr lang="en-US" sz="2400" dirty="0"/>
              <a:t>($50,000 ÷ $500,000) = .1 or 10%</a:t>
            </a:r>
            <a:br>
              <a:rPr lang="en-US" sz="700" dirty="0"/>
            </a:br>
            <a:endParaRPr lang="en-US" sz="700" dirty="0"/>
          </a:p>
          <a:p>
            <a:pPr marL="1257300" lvl="3" indent="0">
              <a:buNone/>
            </a:pPr>
            <a:r>
              <a:rPr lang="en-US" sz="1000" dirty="0"/>
              <a:t>	</a:t>
            </a:r>
            <a:endParaRPr lang="en-US" sz="3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33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38523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86360"/>
            <a:ext cx="6857997" cy="66852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</a:t>
            </a:r>
          </a:p>
          <a:p>
            <a:pPr marL="400050" lvl="1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Equity</a:t>
            </a:r>
            <a:br>
              <a:rPr lang="en-US" sz="900" b="1" dirty="0"/>
            </a:br>
            <a:br>
              <a:rPr lang="en-US" sz="300" dirty="0"/>
            </a:br>
            <a:endParaRPr lang="en-US" sz="3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900" b="1" dirty="0"/>
            </a:br>
            <a:endParaRPr lang="en-US" sz="900" b="1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Equity = (current value – current loan balance)</a:t>
            </a:r>
            <a:br>
              <a:rPr lang="en-US" sz="200" b="1" dirty="0"/>
            </a:br>
            <a:br>
              <a:rPr lang="en-US" sz="200" b="1" dirty="0"/>
            </a:br>
            <a:endParaRPr lang="en-US" sz="200" b="1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</a:t>
            </a:r>
            <a:r>
              <a:rPr lang="en-US" dirty="0"/>
              <a:t>: home bought for $600,000 with a loan of $450,000. Appreciation = $60,000; original loan paid down by $30,000. Current equity is:</a:t>
            </a:r>
            <a:br>
              <a:rPr lang="en-US" sz="600" dirty="0"/>
            </a:br>
            <a:br>
              <a:rPr lang="en-US" sz="6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($600K + 60K) - ($450,000 - 30,000) =</a:t>
            </a:r>
            <a:br>
              <a:rPr lang="en-US" sz="2400" dirty="0"/>
            </a:br>
            <a:r>
              <a:rPr lang="en-US" sz="2400" dirty="0"/>
              <a:t>($660K – 420K) = $240,000 equity</a:t>
            </a:r>
            <a:br>
              <a:rPr lang="en-US" sz="2400" dirty="0"/>
            </a:br>
            <a:br>
              <a:rPr lang="en-US" sz="500" dirty="0"/>
            </a:br>
            <a:endParaRPr lang="en-US" sz="5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34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60848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70421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</a:t>
            </a:r>
          </a:p>
          <a:p>
            <a:pPr marL="400050" lvl="1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Pre-tax cash flow</a:t>
            </a:r>
            <a:br>
              <a:rPr lang="en-US" sz="900" b="1" dirty="0"/>
            </a:br>
            <a:br>
              <a:rPr lang="en-US" sz="300" dirty="0"/>
            </a:br>
            <a:endParaRPr lang="en-US" sz="300" dirty="0"/>
          </a:p>
          <a:p>
            <a:pPr marL="800100" lvl="2" indent="0">
              <a:buNone/>
            </a:pPr>
            <a:r>
              <a:rPr lang="en-US" b="1" dirty="0"/>
              <a:t>potential rental income 		$50,000</a:t>
            </a:r>
          </a:p>
          <a:p>
            <a:pPr marL="800100" lvl="2" indent="0">
              <a:buNone/>
            </a:pPr>
            <a:r>
              <a:rPr lang="en-US" b="1" dirty="0"/>
              <a:t>  -  vacancy and collection loss	    	    3,000</a:t>
            </a:r>
          </a:p>
          <a:p>
            <a:pPr marL="800100" lvl="2" indent="0">
              <a:buNone/>
            </a:pPr>
            <a:r>
              <a:rPr lang="en-US" b="1" dirty="0"/>
              <a:t> =  effective rental income	  	  47,000</a:t>
            </a:r>
            <a:endParaRPr lang="en-US" sz="1200" b="1" dirty="0"/>
          </a:p>
          <a:p>
            <a:pPr marL="800100" lvl="2" indent="0">
              <a:buNone/>
            </a:pPr>
            <a:endParaRPr lang="en-US" sz="1200" b="1" dirty="0"/>
          </a:p>
          <a:p>
            <a:pPr marL="800100" lvl="2" indent="0">
              <a:buNone/>
            </a:pPr>
            <a:r>
              <a:rPr lang="en-US" b="1" dirty="0"/>
              <a:t> +  other income			    2,000</a:t>
            </a:r>
          </a:p>
          <a:p>
            <a:pPr marL="800100" lvl="2" indent="0">
              <a:buNone/>
            </a:pPr>
            <a:r>
              <a:rPr lang="en-US" b="1" dirty="0"/>
              <a:t> =  gross operating income (GOI)	  49,000</a:t>
            </a:r>
          </a:p>
          <a:p>
            <a:pPr marL="800100" lvl="2" indent="0">
              <a:buNone/>
            </a:pPr>
            <a:endParaRPr lang="en-US" b="1" dirty="0"/>
          </a:p>
          <a:p>
            <a:pPr marL="800100" lvl="2" indent="0">
              <a:buNone/>
            </a:pPr>
            <a:r>
              <a:rPr lang="en-US" b="1" dirty="0"/>
              <a:t>  -  operating expenses	  	    	 20,000</a:t>
            </a:r>
          </a:p>
          <a:p>
            <a:pPr marL="800100" lvl="2" indent="0">
              <a:buNone/>
            </a:pPr>
            <a:r>
              <a:rPr lang="en-US" b="1" dirty="0"/>
              <a:t>  -  reserves			   	   3,000</a:t>
            </a:r>
          </a:p>
          <a:p>
            <a:pPr marL="800100" lvl="2" indent="0">
              <a:buNone/>
            </a:pPr>
            <a:r>
              <a:rPr lang="en-US" b="1" dirty="0"/>
              <a:t>=   net operating income (NOI)	 26,000</a:t>
            </a:r>
            <a:endParaRPr lang="en-US" sz="500" b="1" dirty="0"/>
          </a:p>
          <a:p>
            <a:pPr marL="800100" lvl="2" indent="0">
              <a:buNone/>
            </a:pPr>
            <a:endParaRPr lang="en-US" sz="500" b="1" dirty="0"/>
          </a:p>
          <a:p>
            <a:pPr marL="800100" lvl="2" indent="0">
              <a:buNone/>
            </a:pPr>
            <a:r>
              <a:rPr lang="en-US" b="1" dirty="0"/>
              <a:t>  -  debt service			  	 15,000</a:t>
            </a:r>
          </a:p>
          <a:p>
            <a:pPr marL="800100" lvl="2" indent="0">
              <a:buNone/>
            </a:pPr>
            <a:r>
              <a:rPr lang="en-US" b="1" dirty="0"/>
              <a:t>=   pre-tax cash flow		  	 11,000</a:t>
            </a:r>
            <a:br>
              <a:rPr lang="en-US" sz="2400" dirty="0"/>
            </a:br>
            <a:br>
              <a:rPr lang="en-US" sz="500" dirty="0"/>
            </a:br>
            <a:endParaRPr lang="en-US" sz="5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35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4297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7042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</a:t>
            </a:r>
          </a:p>
          <a:p>
            <a:pPr marL="400050" lvl="1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Tax Liability</a:t>
            </a:r>
            <a:br>
              <a:rPr lang="en-US" sz="900" b="1" dirty="0"/>
            </a:br>
            <a:br>
              <a:rPr lang="en-US" sz="300" dirty="0"/>
            </a:br>
            <a:endParaRPr lang="en-US" sz="300" dirty="0"/>
          </a:p>
          <a:p>
            <a:pPr marL="800100" lvl="2" indent="0">
              <a:buNone/>
            </a:pPr>
            <a:r>
              <a:rPr lang="en-US" b="1" dirty="0"/>
              <a:t>Formula and example</a:t>
            </a:r>
            <a:endParaRPr lang="en-US" sz="400" b="1" dirty="0"/>
          </a:p>
          <a:p>
            <a:pPr marL="800100" lvl="2" indent="0">
              <a:buNone/>
            </a:pPr>
            <a:endParaRPr lang="en-US" sz="400" b="1" dirty="0"/>
          </a:p>
          <a:p>
            <a:pPr marL="800100" lvl="2" indent="0">
              <a:buNone/>
            </a:pPr>
            <a:r>
              <a:rPr lang="en-US" b="1" dirty="0"/>
              <a:t>    net operating income (NOI)	26,000</a:t>
            </a:r>
          </a:p>
          <a:p>
            <a:pPr marL="800100" lvl="2" indent="0">
              <a:buNone/>
            </a:pPr>
            <a:r>
              <a:rPr lang="en-US" b="1" dirty="0"/>
              <a:t>+  reserves			  3,000</a:t>
            </a:r>
          </a:p>
          <a:p>
            <a:pPr marL="800100" lvl="2" indent="0">
              <a:buNone/>
            </a:pPr>
            <a:r>
              <a:rPr lang="en-US" b="1" dirty="0"/>
              <a:t>-   interest expense		15,000</a:t>
            </a:r>
          </a:p>
          <a:p>
            <a:pPr marL="800100" lvl="2" indent="0">
              <a:buNone/>
            </a:pPr>
            <a:r>
              <a:rPr lang="en-US" b="1" dirty="0"/>
              <a:t>-   cost recovery expense	  5,000</a:t>
            </a:r>
          </a:p>
          <a:p>
            <a:pPr marL="800100" lvl="2" indent="0">
              <a:buNone/>
            </a:pPr>
            <a:r>
              <a:rPr lang="en-US" b="1" dirty="0"/>
              <a:t>=  taxable income		  9,000</a:t>
            </a:r>
          </a:p>
          <a:p>
            <a:pPr marL="800100" lvl="2" indent="0">
              <a:buNone/>
            </a:pPr>
            <a:r>
              <a:rPr lang="en-US" b="1" dirty="0"/>
              <a:t>x  tax rate (28%)</a:t>
            </a:r>
          </a:p>
          <a:p>
            <a:pPr marL="800100" lvl="2" indent="0">
              <a:buNone/>
            </a:pPr>
            <a:r>
              <a:rPr lang="en-US" b="1" dirty="0"/>
              <a:t>=  tax liability			  2,520</a:t>
            </a:r>
          </a:p>
          <a:p>
            <a:pPr marL="800100" lvl="2" indent="0">
              <a:buNone/>
            </a:pPr>
            <a:endParaRPr lang="en-US" b="1" dirty="0"/>
          </a:p>
          <a:p>
            <a:pPr marL="800100" lvl="2" indent="0">
              <a:buNone/>
            </a:pPr>
            <a:br>
              <a:rPr lang="en-US" sz="2400" dirty="0"/>
            </a:br>
            <a:br>
              <a:rPr lang="en-US" sz="500" dirty="0"/>
            </a:br>
            <a:endParaRPr lang="en-US" sz="5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36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60178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7042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</a:t>
            </a:r>
          </a:p>
          <a:p>
            <a:pPr marL="400050" lvl="1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Annual depreciation calculation</a:t>
            </a:r>
            <a:br>
              <a:rPr lang="en-US" sz="900" b="1" dirty="0"/>
            </a:br>
            <a:br>
              <a:rPr lang="en-US" sz="300" dirty="0"/>
            </a:br>
            <a:endParaRPr lang="en-US" sz="300" dirty="0"/>
          </a:p>
          <a:p>
            <a:pPr marL="800100" lvl="2" indent="0">
              <a:buNone/>
            </a:pPr>
            <a:r>
              <a:rPr lang="en-US" dirty="0"/>
              <a:t>Calculation steps:</a:t>
            </a:r>
            <a:br>
              <a:rPr lang="en-US" sz="1000" dirty="0"/>
            </a:br>
            <a:endParaRPr lang="en-US" sz="1000" dirty="0"/>
          </a:p>
          <a:p>
            <a:pPr marL="800100" lvl="2" indent="0">
              <a:buNone/>
            </a:pPr>
            <a:r>
              <a:rPr lang="en-US" dirty="0"/>
              <a:t>(1)  identify improvements-to-land ratio</a:t>
            </a:r>
            <a:endParaRPr lang="en-US" sz="800" dirty="0"/>
          </a:p>
          <a:p>
            <a:pPr marL="800100" lvl="2" indent="0">
              <a:buNone/>
            </a:pPr>
            <a:endParaRPr lang="en-US" sz="800" dirty="0"/>
          </a:p>
          <a:p>
            <a:pPr marL="800100" lvl="2" indent="0">
              <a:buNone/>
            </a:pPr>
            <a:r>
              <a:rPr lang="en-US" dirty="0"/>
              <a:t>(2)  identify value of improvements: </a:t>
            </a:r>
            <a:br>
              <a:rPr lang="en-US" sz="1000" dirty="0"/>
            </a:br>
            <a:br>
              <a:rPr lang="en-US" sz="1000" dirty="0"/>
            </a:br>
            <a:r>
              <a:rPr lang="en-US" dirty="0"/>
              <a:t>		(ratio x property price)</a:t>
            </a:r>
            <a:br>
              <a:rPr lang="en-US" sz="700" dirty="0"/>
            </a:br>
            <a:endParaRPr lang="en-US" sz="700" dirty="0"/>
          </a:p>
          <a:p>
            <a:pPr marL="1257300" lvl="2" indent="-457200">
              <a:buAutoNum type="arabicParenBoth" startAt="3"/>
            </a:pPr>
            <a:r>
              <a:rPr lang="en-US" dirty="0"/>
              <a:t>Identify annual depreciation:</a:t>
            </a:r>
            <a:br>
              <a:rPr lang="en-US" sz="1100" dirty="0"/>
            </a:br>
            <a:br>
              <a:rPr lang="en-US" sz="1100" dirty="0"/>
            </a:br>
            <a:r>
              <a:rPr lang="en-US" dirty="0"/>
              <a:t>(value of improvements ÷ total 			depreciation term)</a:t>
            </a:r>
          </a:p>
          <a:p>
            <a:pPr marL="800100" lvl="2" indent="0">
              <a:buNone/>
            </a:pPr>
            <a:endParaRPr lang="en-US" b="1" dirty="0"/>
          </a:p>
          <a:p>
            <a:pPr marL="800100" lvl="2" indent="0">
              <a:buNone/>
            </a:pPr>
            <a:br>
              <a:rPr lang="en-US" sz="2400" dirty="0"/>
            </a:br>
            <a:br>
              <a:rPr lang="en-US" sz="500" dirty="0"/>
            </a:br>
            <a:endParaRPr lang="en-US" sz="5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37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8737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70421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</a:t>
            </a:r>
          </a:p>
          <a:p>
            <a:pPr marL="400050" lvl="1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Annual depreciation calculation</a:t>
            </a:r>
            <a:br>
              <a:rPr lang="en-US" sz="900" b="1" dirty="0"/>
            </a:br>
            <a:br>
              <a:rPr lang="en-US" sz="300" dirty="0"/>
            </a:br>
            <a:endParaRPr lang="en-US" sz="300" dirty="0"/>
          </a:p>
          <a:p>
            <a:pPr marL="800100" lvl="2" indent="0">
              <a:buNone/>
            </a:pPr>
            <a:r>
              <a:rPr lang="en-US" dirty="0"/>
              <a:t>Calculation example: property value = $400,000; 75% of value is improvements; depreciation term = 39 years</a:t>
            </a:r>
            <a:br>
              <a:rPr lang="en-US" sz="1000" dirty="0"/>
            </a:br>
            <a:endParaRPr lang="en-US" sz="1000" dirty="0"/>
          </a:p>
          <a:p>
            <a:pPr marL="800100" lvl="2" indent="0">
              <a:buNone/>
            </a:pPr>
            <a:r>
              <a:rPr lang="en-US" dirty="0"/>
              <a:t>(1) improvements-to-land ratio: 75% - 25%</a:t>
            </a:r>
            <a:endParaRPr lang="en-US" sz="800" dirty="0"/>
          </a:p>
          <a:p>
            <a:pPr marL="800100" lvl="2" indent="0">
              <a:buNone/>
            </a:pPr>
            <a:endParaRPr lang="en-US" sz="800" dirty="0"/>
          </a:p>
          <a:p>
            <a:pPr marL="800100" lvl="2" indent="0">
              <a:buNone/>
            </a:pPr>
            <a:r>
              <a:rPr lang="en-US" dirty="0"/>
              <a:t>(2)  value of improvements: </a:t>
            </a:r>
            <a:br>
              <a:rPr lang="en-US" sz="1000" dirty="0"/>
            </a:br>
            <a:br>
              <a:rPr lang="en-US" sz="1000" dirty="0"/>
            </a:br>
            <a:r>
              <a:rPr lang="en-US" dirty="0"/>
              <a:t>		(75% x $400,000) =  $300,000</a:t>
            </a:r>
            <a:br>
              <a:rPr lang="en-US" sz="700" dirty="0"/>
            </a:br>
            <a:endParaRPr lang="en-US" sz="700" dirty="0"/>
          </a:p>
          <a:p>
            <a:pPr marL="1257300" lvl="2" indent="-457200">
              <a:buAutoNum type="arabicParenBoth" startAt="3"/>
            </a:pPr>
            <a:r>
              <a:rPr lang="en-US" dirty="0"/>
              <a:t>annual depreciation:</a:t>
            </a:r>
            <a:br>
              <a:rPr lang="en-US" sz="1100" dirty="0"/>
            </a:br>
            <a:br>
              <a:rPr lang="en-US" sz="1100" dirty="0"/>
            </a:br>
            <a:r>
              <a:rPr lang="en-US" sz="1100" dirty="0"/>
              <a:t>	</a:t>
            </a:r>
            <a:r>
              <a:rPr lang="en-US" dirty="0"/>
              <a:t>($300,000 ÷ 39) = $1,923</a:t>
            </a:r>
          </a:p>
          <a:p>
            <a:pPr marL="800100" lvl="2" indent="0">
              <a:buNone/>
            </a:pPr>
            <a:endParaRPr lang="en-US" b="1" dirty="0"/>
          </a:p>
          <a:p>
            <a:pPr marL="800100" lvl="2" indent="0">
              <a:buNone/>
            </a:pPr>
            <a:br>
              <a:rPr lang="en-US" sz="2400" dirty="0"/>
            </a:br>
            <a:br>
              <a:rPr lang="en-US" sz="500" dirty="0"/>
            </a:br>
            <a:endParaRPr lang="en-US" sz="5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38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14681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75755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</a:t>
            </a:r>
            <a:br>
              <a:rPr lang="en-US" sz="800" b="1" dirty="0">
                <a:solidFill>
                  <a:srgbClr val="FF0000"/>
                </a:solidFill>
              </a:rPr>
            </a:br>
            <a:endParaRPr lang="en-US" sz="8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Capital gain formula and example</a:t>
            </a:r>
            <a:br>
              <a:rPr lang="en-US" sz="900" b="1" dirty="0"/>
            </a:br>
            <a:br>
              <a:rPr lang="en-US" sz="300" dirty="0"/>
            </a:br>
            <a:endParaRPr lang="en-US" sz="300" dirty="0"/>
          </a:p>
          <a:p>
            <a:pPr marL="800100" lvl="2" indent="0">
              <a:buNone/>
            </a:pPr>
            <a:r>
              <a:rPr lang="en-US" dirty="0"/>
              <a:t>Selling price of property		$300,000</a:t>
            </a:r>
          </a:p>
          <a:p>
            <a:pPr marL="800100" lvl="2" indent="0">
              <a:buNone/>
            </a:pPr>
            <a:r>
              <a:rPr lang="en-US" dirty="0"/>
              <a:t> -  Selling costs				    24,000</a:t>
            </a:r>
          </a:p>
          <a:p>
            <a:pPr marL="800100" lvl="2" indent="0">
              <a:buNone/>
            </a:pPr>
            <a:r>
              <a:rPr lang="en-US" dirty="0"/>
              <a:t>=  Amount realized (ending basis)	$276,000</a:t>
            </a:r>
            <a:endParaRPr lang="en-US" sz="1100" dirty="0"/>
          </a:p>
          <a:p>
            <a:pPr marL="800100" lvl="2" indent="0">
              <a:buNone/>
            </a:pPr>
            <a:endParaRPr lang="en-US" sz="1100" dirty="0"/>
          </a:p>
          <a:p>
            <a:pPr marL="800100" lvl="2" indent="0">
              <a:buNone/>
            </a:pPr>
            <a:r>
              <a:rPr lang="en-US" dirty="0"/>
              <a:t>    Beginning basis of property		$250,000</a:t>
            </a:r>
          </a:p>
          <a:p>
            <a:pPr marL="800100" lvl="2" indent="0">
              <a:buNone/>
            </a:pPr>
            <a:r>
              <a:rPr lang="en-US" dirty="0"/>
              <a:t>+  Capital improvements		    10,000</a:t>
            </a:r>
          </a:p>
          <a:p>
            <a:pPr marL="800100" lvl="2" indent="0">
              <a:buNone/>
            </a:pPr>
            <a:r>
              <a:rPr lang="en-US" dirty="0"/>
              <a:t> -  Total depreciation expense	   	           0</a:t>
            </a:r>
          </a:p>
          <a:p>
            <a:pPr marL="800100" lvl="2" indent="0">
              <a:buNone/>
            </a:pPr>
            <a:r>
              <a:rPr lang="en-US" dirty="0"/>
              <a:t>=  Adjusted basis of property	 	 260,000</a:t>
            </a:r>
            <a:endParaRPr lang="en-US" sz="1050" dirty="0"/>
          </a:p>
          <a:p>
            <a:pPr marL="800100" lvl="2" indent="0">
              <a:buNone/>
            </a:pPr>
            <a:endParaRPr lang="en-US" sz="1050" dirty="0"/>
          </a:p>
          <a:p>
            <a:pPr marL="800100" lvl="2" indent="0">
              <a:buNone/>
            </a:pPr>
            <a:r>
              <a:rPr lang="en-US" dirty="0"/>
              <a:t>    Amount realized (ending basis)	$276,000</a:t>
            </a:r>
          </a:p>
          <a:p>
            <a:pPr marL="800100" lvl="2" indent="0">
              <a:buNone/>
            </a:pPr>
            <a:r>
              <a:rPr lang="en-US" dirty="0"/>
              <a:t> -  Adjusted basis of property	  	  260,000</a:t>
            </a:r>
          </a:p>
          <a:p>
            <a:pPr marL="800100" lvl="2" indent="0">
              <a:buNone/>
            </a:pPr>
            <a:r>
              <a:rPr lang="en-US" dirty="0"/>
              <a:t>=  Capital gain				 $ 16,000</a:t>
            </a:r>
          </a:p>
          <a:p>
            <a:pPr marL="800100" lvl="2" indent="0">
              <a:buNone/>
            </a:pPr>
            <a:endParaRPr lang="en-US" b="1" dirty="0"/>
          </a:p>
          <a:p>
            <a:pPr marL="800100" lvl="2" indent="0">
              <a:buNone/>
            </a:pPr>
            <a:br>
              <a:rPr lang="en-US" sz="2400" dirty="0"/>
            </a:br>
            <a:br>
              <a:rPr lang="en-US" sz="500" dirty="0"/>
            </a:br>
            <a:endParaRPr lang="en-US" sz="5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39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3130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Basic Formulas and Functions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Adding and multiplying fractions</a:t>
            </a:r>
            <a:br>
              <a:rPr lang="en-US" sz="2400" b="1" dirty="0"/>
            </a:br>
            <a:endParaRPr lang="en-US" sz="600" b="1" dirty="0"/>
          </a:p>
          <a:p>
            <a:pPr marL="400050" lvl="1" indent="0">
              <a:buNone/>
            </a:pPr>
            <a:endParaRPr lang="en-US" sz="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Multiplying fractions</a:t>
            </a:r>
            <a:br>
              <a:rPr lang="en-US" sz="900" dirty="0"/>
            </a:br>
            <a:endParaRPr lang="en-US" sz="9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900" b="1" dirty="0"/>
            </a:br>
            <a:endParaRPr lang="en-US" sz="800" b="1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(a/c) x (b/d) = (a x b) / (c x d)</a:t>
            </a:r>
            <a:br>
              <a:rPr lang="en-US" sz="1200" dirty="0"/>
            </a:br>
            <a:endParaRPr lang="en-US" sz="12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</a:t>
            </a:r>
            <a:r>
              <a:rPr lang="en-US" dirty="0"/>
              <a:t> 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(4/9) x (2/3) = (4 x 2) / (9 x 3) = 8/27</a:t>
            </a: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Basic Formulas and Functions</a:t>
            </a:r>
            <a:endParaRPr lang="en-US" sz="900" b="1" dirty="0">
              <a:solidFill>
                <a:srgbClr val="FF0000"/>
              </a:solidFill>
            </a:endParaRPr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/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2743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B03DD4-F56A-46EF-8334-F42825DF8921}"/>
              </a:ext>
            </a:extLst>
          </p:cNvPr>
          <p:cNvCxnSpPr>
            <a:cxnSpLocks/>
          </p:cNvCxnSpPr>
          <p:nvPr/>
        </p:nvCxnSpPr>
        <p:spPr>
          <a:xfrm>
            <a:off x="2285999" y="304800"/>
            <a:ext cx="0" cy="5410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9937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7575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Investment</a:t>
            </a:r>
            <a:br>
              <a:rPr lang="en-US" sz="100" b="1" dirty="0">
                <a:solidFill>
                  <a:srgbClr val="FF0000"/>
                </a:solidFill>
              </a:rPr>
            </a:b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Investment return ratios: </a:t>
            </a:r>
            <a:r>
              <a:rPr lang="en-US" sz="2400" dirty="0"/>
              <a:t>assume $200,000 property; $50 K down; $150K interest-only loan; $8,000 cash flow; $30,000 appreciation</a:t>
            </a:r>
            <a:br>
              <a:rPr lang="en-US" sz="900" b="1" dirty="0"/>
            </a:br>
            <a:br>
              <a:rPr lang="en-US" sz="300" dirty="0"/>
            </a:br>
            <a:endParaRPr lang="en-US" sz="3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Return on investment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NOI ÷ price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$20,000 ÷ $200,000 = 10%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Cash-on-Cash return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Cash flow ÷ cash invested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$8,000 ÷ $50, 000 = 16%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Return on equity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Cash flow ÷ equity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$8,000 ÷ $80,000 = 10%</a:t>
            </a:r>
          </a:p>
          <a:p>
            <a:pPr marL="800100" lvl="2" indent="0">
              <a:buNone/>
            </a:pPr>
            <a:br>
              <a:rPr lang="en-US" sz="2400" dirty="0"/>
            </a:br>
            <a:br>
              <a:rPr lang="en-US" sz="500" dirty="0"/>
            </a:br>
            <a:endParaRPr lang="en-US" sz="5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40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34432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75755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Taxation</a:t>
            </a:r>
            <a:br>
              <a:rPr lang="en-US" sz="100" b="1" dirty="0">
                <a:solidFill>
                  <a:srgbClr val="FF0000"/>
                </a:solidFill>
              </a:rPr>
            </a:b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Tax rate calculation</a:t>
            </a:r>
            <a:br>
              <a:rPr lang="en-US" sz="900" b="1" dirty="0"/>
            </a:br>
            <a:br>
              <a:rPr lang="en-US" sz="300" dirty="0"/>
            </a:br>
            <a:endParaRPr lang="en-US" sz="3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700" b="1" dirty="0"/>
            </a:br>
            <a:endParaRPr lang="en-US" sz="700" b="1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Tax rate (millage) = </a:t>
            </a:r>
            <a:br>
              <a:rPr lang="en-US" sz="2400" dirty="0"/>
            </a:br>
            <a:r>
              <a:rPr lang="en-US" sz="2400" dirty="0"/>
              <a:t>	(tax requirement ÷ tax base)</a:t>
            </a:r>
            <a:br>
              <a:rPr lang="en-US" sz="1100" dirty="0"/>
            </a:br>
            <a:endParaRPr lang="en-US" sz="11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Example: </a:t>
            </a:r>
            <a:r>
              <a:rPr lang="en-US" dirty="0"/>
              <a:t>tax required from municipal budget: $10 M; tax base after exemptions = $300 M</a:t>
            </a:r>
            <a:endParaRPr lang="en-US" b="1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Tax rate (millage) = </a:t>
            </a:r>
          </a:p>
          <a:p>
            <a:pPr marL="1257300" lvl="3" indent="0">
              <a:buNone/>
            </a:pPr>
            <a:r>
              <a:rPr lang="en-US" sz="2400" dirty="0"/>
              <a:t>	$10M ÷ $300M = .0333, or 33.33 mils</a:t>
            </a:r>
          </a:p>
          <a:p>
            <a:pPr marL="800100" lvl="2" indent="0">
              <a:buNone/>
            </a:pPr>
            <a:br>
              <a:rPr lang="en-US" sz="2400" dirty="0"/>
            </a:br>
            <a:br>
              <a:rPr lang="en-US" sz="500" dirty="0"/>
            </a:br>
            <a:endParaRPr lang="en-US" sz="5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41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87045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75755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Taxation</a:t>
            </a:r>
            <a:br>
              <a:rPr lang="en-US" sz="100" b="1" dirty="0">
                <a:solidFill>
                  <a:srgbClr val="FF0000"/>
                </a:solidFill>
              </a:rPr>
            </a:b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Homestead exemption calculation</a:t>
            </a:r>
            <a:br>
              <a:rPr lang="en-US" sz="900" b="1" dirty="0"/>
            </a:br>
            <a:br>
              <a:rPr lang="en-US" sz="300" dirty="0"/>
            </a:br>
            <a:endParaRPr lang="en-US" sz="3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 and example</a:t>
            </a:r>
            <a:br>
              <a:rPr lang="en-US" sz="700" b="1" dirty="0"/>
            </a:br>
            <a:endParaRPr lang="en-US" sz="700" b="1" dirty="0"/>
          </a:p>
          <a:p>
            <a:pPr marL="1257300" lvl="3" indent="0">
              <a:buNone/>
            </a:pPr>
            <a:r>
              <a:rPr lang="en-US" sz="2400" dirty="0"/>
              <a:t>   assessed value		$360,000</a:t>
            </a:r>
          </a:p>
          <a:p>
            <a:pPr marL="1257300" lvl="3" indent="0">
              <a:buNone/>
            </a:pPr>
            <a:r>
              <a:rPr lang="en-US" sz="2400" dirty="0"/>
              <a:t>- homestead exemption    	    50,000</a:t>
            </a:r>
          </a:p>
          <a:p>
            <a:pPr marL="1257300" lvl="3" indent="0">
              <a:buNone/>
            </a:pPr>
            <a:r>
              <a:rPr lang="en-US" sz="2400" dirty="0"/>
              <a:t>= taxable value		$310,000</a:t>
            </a:r>
            <a:br>
              <a:rPr lang="en-US" sz="2400" dirty="0"/>
            </a:br>
            <a:br>
              <a:rPr lang="en-US" sz="500" dirty="0"/>
            </a:br>
            <a:endParaRPr lang="en-US" sz="500" dirty="0"/>
          </a:p>
          <a:p>
            <a:pPr marL="400050" lvl="1" indent="0">
              <a:buNone/>
            </a:pPr>
            <a:r>
              <a:rPr lang="en-US" sz="700" dirty="0"/>
              <a:t>	</a:t>
            </a:r>
            <a:br>
              <a:rPr lang="en-US" sz="700" dirty="0"/>
            </a:b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42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96616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7575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Taxation</a:t>
            </a:r>
            <a:br>
              <a:rPr lang="en-US" sz="100" b="1" dirty="0">
                <a:solidFill>
                  <a:srgbClr val="FF0000"/>
                </a:solidFill>
              </a:rPr>
            </a:b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Property tax calculation</a:t>
            </a:r>
            <a:br>
              <a:rPr lang="en-US" sz="2400" b="1" dirty="0"/>
            </a:br>
            <a:endParaRPr lang="en-US" sz="3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100" b="1" dirty="0"/>
            </a:br>
            <a:endParaRPr lang="en-US" sz="100" b="1" dirty="0"/>
          </a:p>
          <a:p>
            <a:pPr marL="1257300" lvl="3" indent="0">
              <a:buNone/>
            </a:pPr>
            <a:r>
              <a:rPr lang="en-US" sz="2400" dirty="0"/>
              <a:t>(1)	taxable value of property x tax rate 	(mill rate) for each taxing authority</a:t>
            </a:r>
          </a:p>
          <a:p>
            <a:pPr marL="1714500" lvl="3" indent="-457200">
              <a:buAutoNum type="arabicParenBoth" startAt="2"/>
            </a:pPr>
            <a:r>
              <a:rPr lang="en-US" sz="2400" dirty="0"/>
              <a:t>total tax = sum of all taxes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Example: </a:t>
            </a:r>
            <a:r>
              <a:rPr lang="en-US" dirty="0"/>
              <a:t>taxable value after exemptions = $400 K; rates as shown; property tax is:</a:t>
            </a:r>
            <a:br>
              <a:rPr lang="en-US" sz="500" dirty="0"/>
            </a:br>
            <a:endParaRPr lang="en-US" sz="500" dirty="0"/>
          </a:p>
          <a:p>
            <a:pPr marL="400050" lvl="1" indent="0">
              <a:spcBef>
                <a:spcPts val="300"/>
              </a:spcBef>
              <a:spcAft>
                <a:spcPts val="200"/>
              </a:spcAft>
              <a:buNone/>
            </a:pPr>
            <a:r>
              <a:rPr lang="en-US" sz="700" dirty="0"/>
              <a:t>	</a:t>
            </a:r>
            <a:br>
              <a:rPr lang="en-US" sz="700" dirty="0"/>
            </a:br>
            <a:r>
              <a:rPr lang="en-US" sz="700" dirty="0"/>
              <a:t>	</a:t>
            </a:r>
            <a:r>
              <a:rPr lang="en-US" sz="2400" dirty="0"/>
              <a:t>School tax:  $400,000  x 10 mills	=  $4,000</a:t>
            </a:r>
          </a:p>
          <a:p>
            <a:pPr marL="400050" lvl="1" indent="0">
              <a:spcBef>
                <a:spcPts val="300"/>
              </a:spcBef>
              <a:spcAft>
                <a:spcPts val="200"/>
              </a:spcAft>
              <a:buNone/>
            </a:pPr>
            <a:r>
              <a:rPr lang="en-US" sz="2400" dirty="0"/>
              <a:t>	City tax:         400,000  x  4 mills	=    1,600</a:t>
            </a:r>
          </a:p>
          <a:p>
            <a:pPr marL="400050" lvl="1" indent="0">
              <a:spcBef>
                <a:spcPts val="300"/>
              </a:spcBef>
              <a:spcAft>
                <a:spcPts val="200"/>
              </a:spcAft>
              <a:buNone/>
            </a:pPr>
            <a:r>
              <a:rPr lang="en-US" sz="2400" dirty="0"/>
              <a:t>	County tax:   400,000  x  3 mills	=    </a:t>
            </a:r>
            <a:r>
              <a:rPr lang="en-US" sz="2400" u="sng" dirty="0"/>
              <a:t>1,200</a:t>
            </a:r>
          </a:p>
          <a:p>
            <a:pPr marL="400050" lvl="1" indent="0">
              <a:spcBef>
                <a:spcPts val="300"/>
              </a:spcBef>
              <a:spcAft>
                <a:spcPts val="200"/>
              </a:spcAft>
              <a:buNone/>
            </a:pPr>
            <a:r>
              <a:rPr lang="en-US" sz="2400" dirty="0"/>
              <a:t>	Total tax:	    		   	=  $6,800</a:t>
            </a:r>
          </a:p>
          <a:p>
            <a:pPr marL="400050" lvl="1" indent="0">
              <a:buNone/>
            </a:pP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43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48862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71183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Applications: Closings</a:t>
            </a:r>
            <a:br>
              <a:rPr lang="en-US" sz="100" b="1" dirty="0">
                <a:solidFill>
                  <a:srgbClr val="FF0000"/>
                </a:solidFill>
              </a:rPr>
            </a:b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Prorations: 12-month/ 30-day method and 365-day method</a:t>
            </a:r>
            <a:br>
              <a:rPr lang="en-US" sz="2400" b="1" dirty="0"/>
            </a:br>
            <a:endParaRPr lang="en-US" sz="3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Formulas and rules: both methods</a:t>
            </a:r>
            <a:br>
              <a:rPr lang="en-US" sz="100" b="1" dirty="0"/>
            </a:br>
            <a:br>
              <a:rPr lang="en-US" sz="100" b="1" dirty="0"/>
            </a:br>
            <a:br>
              <a:rPr lang="en-US" sz="100" b="1" dirty="0"/>
            </a:br>
            <a:endParaRPr lang="en-US" sz="100" b="1" dirty="0"/>
          </a:p>
          <a:p>
            <a:pPr marL="1714500" lvl="3" indent="-457200">
              <a:spcBef>
                <a:spcPts val="0"/>
              </a:spcBef>
              <a:buAutoNum type="arabicParenBoth"/>
            </a:pPr>
            <a:r>
              <a:rPr lang="en-US" sz="2400" dirty="0"/>
              <a:t>Identify daily amount of proration: </a:t>
            </a:r>
            <a:br>
              <a:rPr lang="en-US" sz="2400" dirty="0"/>
            </a:br>
            <a:r>
              <a:rPr lang="en-US" sz="2400" b="1" dirty="0"/>
              <a:t>12-month/ 30-day method: </a:t>
            </a:r>
            <a:r>
              <a:rPr lang="en-US" sz="2400" dirty="0"/>
              <a:t>divide total proration amount  by 12 for monthly; 360 or 30 for daily amounts</a:t>
            </a:r>
            <a:br>
              <a:rPr lang="en-US" sz="2400" dirty="0"/>
            </a:br>
            <a:r>
              <a:rPr lang="en-US" sz="2400" b="1" dirty="0"/>
              <a:t>365-day method:</a:t>
            </a:r>
            <a:r>
              <a:rPr lang="en-US" sz="2400" dirty="0"/>
              <a:t> divide total by 365 or # days in month for monthly proration</a:t>
            </a:r>
            <a:br>
              <a:rPr lang="en-US" sz="100" dirty="0"/>
            </a:br>
            <a:br>
              <a:rPr lang="en-US" sz="100" dirty="0"/>
            </a:br>
            <a:br>
              <a:rPr lang="en-US" sz="100" b="1" dirty="0"/>
            </a:br>
            <a:endParaRPr lang="en-US" sz="100" b="1" dirty="0"/>
          </a:p>
          <a:p>
            <a:pPr marL="1714500" lvl="3" indent="-457200">
              <a:spcBef>
                <a:spcPts val="0"/>
              </a:spcBef>
              <a:buAutoNum type="arabicParenBoth" startAt="2"/>
            </a:pPr>
            <a:r>
              <a:rPr lang="en-US" sz="2400" dirty="0"/>
              <a:t>Identify seller’s # days</a:t>
            </a:r>
          </a:p>
          <a:p>
            <a:pPr marL="1714500" lvl="3" indent="-457200">
              <a:spcBef>
                <a:spcPts val="0"/>
              </a:spcBef>
              <a:buAutoNum type="arabicParenBoth" startAt="2"/>
            </a:pPr>
            <a:r>
              <a:rPr lang="en-US" sz="2400" dirty="0"/>
              <a:t>Seller’s days x daily amt. = seller’s share</a:t>
            </a:r>
            <a:br>
              <a:rPr lang="en-US" sz="100" dirty="0"/>
            </a:br>
            <a:br>
              <a:rPr lang="en-US" sz="100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spcBef>
                <a:spcPts val="0"/>
              </a:spcBef>
              <a:buAutoNum type="arabicParenBoth" startAt="2"/>
            </a:pPr>
            <a:r>
              <a:rPr lang="en-US" sz="2400" dirty="0"/>
              <a:t>(Total proration – seller’s share) = buyer’s share</a:t>
            </a:r>
            <a:br>
              <a:rPr lang="en-US" sz="100" dirty="0"/>
            </a:br>
            <a:endParaRPr lang="en-US" sz="100" dirty="0"/>
          </a:p>
          <a:p>
            <a:pPr marL="1714500" lvl="3" indent="-457200">
              <a:spcBef>
                <a:spcPts val="0"/>
              </a:spcBef>
              <a:buAutoNum type="arabicParenBoth" startAt="2"/>
            </a:pPr>
            <a:r>
              <a:rPr lang="en-US" sz="2400" dirty="0"/>
              <a:t>Credit/debit buyer/seller accordingly</a:t>
            </a:r>
          </a:p>
          <a:p>
            <a:pPr marL="400050" lvl="1" indent="0">
              <a:buNone/>
            </a:pP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44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95748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781801" cy="71183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Applications: Closings</a:t>
            </a:r>
            <a:br>
              <a:rPr lang="en-US" sz="100" b="1" dirty="0">
                <a:solidFill>
                  <a:srgbClr val="FF0000"/>
                </a:solidFill>
              </a:rPr>
            </a:b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Prorations</a:t>
            </a:r>
            <a:br>
              <a:rPr lang="en-US" sz="2400" b="1" dirty="0"/>
            </a:br>
            <a:endParaRPr lang="en-US" sz="3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Example data: </a:t>
            </a:r>
            <a:r>
              <a:rPr lang="en-US" dirty="0"/>
              <a:t>Closing is January 25; belongs to seller; monthly rent received = $2,400; taxes = $4,000, paid in arrears.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Rent proration: 365-day method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br>
              <a:rPr lang="en-US" sz="100" b="1" dirty="0"/>
            </a:br>
            <a:br>
              <a:rPr lang="en-US" sz="100" b="1" dirty="0"/>
            </a:br>
            <a:endParaRPr lang="en-US" sz="100" b="1" dirty="0"/>
          </a:p>
          <a:p>
            <a:pPr marL="1714500" lvl="3" indent="-457200">
              <a:buAutoNum type="arabicParenBoth"/>
            </a:pPr>
            <a:r>
              <a:rPr lang="en-US" sz="2400" dirty="0"/>
              <a:t>Daily amount: $2,400/</a:t>
            </a:r>
            <a:r>
              <a:rPr lang="en-US" sz="2400" dirty="0" err="1"/>
              <a:t>mo</a:t>
            </a:r>
            <a:r>
              <a:rPr lang="en-US" sz="2400" dirty="0"/>
              <a:t> ÷ 31 days = $77.42 daily amt.</a:t>
            </a:r>
            <a:br>
              <a:rPr lang="en-US" sz="100" b="1" dirty="0"/>
            </a:br>
            <a:endParaRPr lang="en-US" sz="100" b="1" dirty="0"/>
          </a:p>
          <a:p>
            <a:pPr marL="1714500" lvl="3" indent="-457200">
              <a:buAutoNum type="arabicParenBoth" startAt="2"/>
            </a:pPr>
            <a:r>
              <a:rPr lang="en-US" sz="2400" dirty="0"/>
              <a:t># Seller’s days = 25</a:t>
            </a:r>
          </a:p>
          <a:p>
            <a:pPr marL="1714500" lvl="3" indent="-457200">
              <a:buAutoNum type="arabicParenBoth" startAt="2"/>
            </a:pPr>
            <a:r>
              <a:rPr lang="en-US" sz="2400" dirty="0"/>
              <a:t>Seller’s share = 25 x $77.42 = $1,935.50</a:t>
            </a:r>
          </a:p>
          <a:p>
            <a:pPr marL="1714500" lvl="3" indent="-457200">
              <a:buAutoNum type="arabicParenBoth" startAt="2"/>
            </a:pPr>
            <a:br>
              <a:rPr lang="en-US" sz="100" dirty="0"/>
            </a:br>
            <a:endParaRPr lang="en-US" sz="100" dirty="0"/>
          </a:p>
          <a:p>
            <a:pPr marL="1714500" lvl="3" indent="-457200">
              <a:buAutoNum type="arabicParenBoth" startAt="2"/>
            </a:pPr>
            <a:r>
              <a:rPr lang="en-US" sz="2400" dirty="0"/>
              <a:t>Buyer’s share = (2,400 – 1,935.50) = $464.50</a:t>
            </a:r>
            <a:br>
              <a:rPr lang="en-US" sz="100" dirty="0"/>
            </a:br>
            <a:endParaRPr lang="en-US" sz="100" dirty="0"/>
          </a:p>
          <a:p>
            <a:pPr marL="1714500" lvl="3" indent="-457200">
              <a:buAutoNum type="arabicParenBoth" startAt="2"/>
            </a:pPr>
            <a:r>
              <a:rPr lang="en-US" sz="2400" dirty="0"/>
              <a:t>Credit buyer, debit seller $464.50</a:t>
            </a:r>
          </a:p>
          <a:p>
            <a:pPr marL="400050" lvl="1" indent="0">
              <a:buNone/>
            </a:pP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45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60964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71183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Applications: Closings</a:t>
            </a:r>
            <a:br>
              <a:rPr lang="en-US" sz="100" b="1" dirty="0">
                <a:solidFill>
                  <a:srgbClr val="FF0000"/>
                </a:solidFill>
              </a:rPr>
            </a:b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endParaRPr lang="en-US" sz="100" b="1" dirty="0"/>
          </a:p>
          <a:p>
            <a:pPr marL="400050" lvl="1" indent="0">
              <a:buNone/>
            </a:pPr>
            <a:br>
              <a:rPr lang="en-US" sz="100" b="1" dirty="0"/>
            </a:br>
            <a:endParaRPr lang="en-US" sz="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Prorations</a:t>
            </a:r>
            <a:br>
              <a:rPr lang="en-US" sz="2400" b="1" dirty="0"/>
            </a:br>
            <a:endParaRPr lang="en-US" sz="300" dirty="0"/>
          </a:p>
          <a:p>
            <a:pPr lvl="2" indent="-342900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Example data: </a:t>
            </a:r>
            <a:r>
              <a:rPr lang="en-US" dirty="0"/>
              <a:t>Closing is Jan 25; belongs to seller; taxes = $2,000, paid in arrears.</a:t>
            </a:r>
          </a:p>
          <a:p>
            <a:pPr lvl="2" indent="-342900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Tax proration: 365-day method </a:t>
            </a:r>
            <a:r>
              <a:rPr lang="en-US" dirty="0"/>
              <a:t> </a:t>
            </a:r>
          </a:p>
          <a:p>
            <a:pPr lvl="2" indent="-342900">
              <a:spcAft>
                <a:spcPts val="500"/>
              </a:spcAft>
              <a:buFont typeface="Wingdings" panose="05000000000000000000" pitchFamily="2" charset="2"/>
              <a:buChar char="§"/>
            </a:pPr>
            <a:br>
              <a:rPr lang="en-US" sz="100" b="1" dirty="0"/>
            </a:br>
            <a:br>
              <a:rPr lang="en-US" sz="100" b="1" dirty="0"/>
            </a:br>
            <a:endParaRPr lang="en-US" sz="100" b="1" dirty="0"/>
          </a:p>
          <a:p>
            <a:pPr marL="1714500" lvl="3" indent="-457200">
              <a:spcAft>
                <a:spcPts val="500"/>
              </a:spcAft>
              <a:buAutoNum type="arabicParenBoth"/>
            </a:pPr>
            <a:r>
              <a:rPr lang="en-US" sz="2400" dirty="0"/>
              <a:t>$4,000 ÷ 365 days = $10.96 daily amt.</a:t>
            </a:r>
            <a:br>
              <a:rPr lang="en-US" sz="100" b="1" dirty="0"/>
            </a:br>
            <a:endParaRPr lang="en-US" sz="100" b="1" dirty="0"/>
          </a:p>
          <a:p>
            <a:pPr marL="1714500" lvl="3" indent="-457200">
              <a:spcAft>
                <a:spcPts val="500"/>
              </a:spcAft>
              <a:buAutoNum type="arabicParenBoth" startAt="2"/>
            </a:pPr>
            <a:r>
              <a:rPr lang="en-US" sz="2400" dirty="0"/>
              <a:t>Seller’s days = 25</a:t>
            </a:r>
          </a:p>
          <a:p>
            <a:pPr marL="1714500" lvl="3" indent="-457200">
              <a:spcAft>
                <a:spcPts val="500"/>
              </a:spcAft>
              <a:buAutoNum type="arabicParenBoth" startAt="2"/>
            </a:pPr>
            <a:r>
              <a:rPr lang="en-US" sz="2400" dirty="0"/>
              <a:t>Seller’s share = 25 x $10.96 = $274</a:t>
            </a:r>
          </a:p>
          <a:p>
            <a:pPr marL="1714500" lvl="3" indent="-457200">
              <a:spcAft>
                <a:spcPts val="500"/>
              </a:spcAft>
              <a:buAutoNum type="arabicParenBoth" startAt="2"/>
            </a:pPr>
            <a:br>
              <a:rPr lang="en-US" sz="100" dirty="0"/>
            </a:br>
            <a:endParaRPr lang="en-US" sz="100" dirty="0"/>
          </a:p>
          <a:p>
            <a:pPr marL="1714500" lvl="3" indent="-457200">
              <a:spcAft>
                <a:spcPts val="500"/>
              </a:spcAft>
              <a:buAutoNum type="arabicParenBoth" startAt="2"/>
            </a:pPr>
            <a:r>
              <a:rPr lang="en-US" sz="2400" dirty="0"/>
              <a:t>Buyer’s share = ($4,000 – 274) = $3,726</a:t>
            </a:r>
            <a:br>
              <a:rPr lang="en-US" sz="100" dirty="0"/>
            </a:br>
            <a:endParaRPr lang="en-US" sz="100" dirty="0"/>
          </a:p>
          <a:p>
            <a:pPr marL="1714500" lvl="3" indent="-457200">
              <a:spcAft>
                <a:spcPts val="500"/>
              </a:spcAft>
              <a:buAutoNum type="arabicParenBoth" startAt="2"/>
            </a:pPr>
            <a:r>
              <a:rPr lang="en-US" sz="2400" dirty="0"/>
              <a:t>Credit buyer, debit seller $274</a:t>
            </a:r>
          </a:p>
          <a:p>
            <a:pPr marL="400050" lvl="1" indent="0">
              <a:buNone/>
            </a:pP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Basic Formulas and Functions</a:t>
            </a:r>
            <a:endParaRPr lang="en-US" sz="900" b="1" dirty="0"/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dirty="0"/>
              <a:t>Listing agreements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Closings</a:t>
            </a:r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60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46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622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Basic Formulas and Functions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Converting decimals and percentages</a:t>
            </a:r>
            <a:br>
              <a:rPr lang="en-US" sz="2400" b="1" dirty="0"/>
            </a:br>
            <a:endParaRPr lang="en-US" sz="600" b="1" dirty="0"/>
          </a:p>
          <a:p>
            <a:pPr marL="400050" lvl="1" indent="0">
              <a:buNone/>
            </a:pPr>
            <a:endParaRPr lang="en-US" sz="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Converting a decimal to a percent</a:t>
            </a:r>
            <a:br>
              <a:rPr lang="en-US" sz="900" dirty="0"/>
            </a:br>
            <a:endParaRPr lang="en-US" sz="9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600" b="1" dirty="0"/>
            </a:br>
            <a:endParaRPr lang="en-US" sz="500" b="1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(decimal number) x 100 = (% number)</a:t>
            </a:r>
            <a:br>
              <a:rPr lang="en-US" sz="1000" dirty="0"/>
            </a:br>
            <a:endParaRPr lang="en-US" sz="10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Examples</a:t>
            </a:r>
            <a:endParaRPr lang="en-US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.473 x 100 = 47.3%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3.456 x 100 = 345.6%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.0042 x 100 = .42%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Basic Formulas and Functions</a:t>
            </a:r>
            <a:endParaRPr lang="en-US" sz="900" b="1" dirty="0">
              <a:solidFill>
                <a:srgbClr val="FF0000"/>
              </a:solidFill>
            </a:endParaRPr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/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2743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D234CC9-B65F-428C-9D78-F35AE57F2213}"/>
              </a:ext>
            </a:extLst>
          </p:cNvPr>
          <p:cNvCxnSpPr>
            <a:cxnSpLocks/>
          </p:cNvCxnSpPr>
          <p:nvPr/>
        </p:nvCxnSpPr>
        <p:spPr>
          <a:xfrm>
            <a:off x="2285999" y="304800"/>
            <a:ext cx="0" cy="5410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0859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Basic Formulas and Functions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Converting decimals and percentages</a:t>
            </a:r>
            <a:br>
              <a:rPr lang="en-US" sz="2400" b="1" dirty="0"/>
            </a:br>
            <a:endParaRPr lang="en-US" sz="600" b="1" dirty="0"/>
          </a:p>
          <a:p>
            <a:pPr marL="400050" lvl="1" indent="0">
              <a:buNone/>
            </a:pPr>
            <a:endParaRPr lang="en-US" sz="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Converting a percent to a decimal</a:t>
            </a:r>
            <a:br>
              <a:rPr lang="en-US" sz="900" dirty="0"/>
            </a:br>
            <a:endParaRPr lang="en-US" sz="9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600" b="1" dirty="0"/>
            </a:br>
            <a:endParaRPr lang="en-US" sz="500" b="1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(% number) / 100 = (decimal number)</a:t>
            </a:r>
            <a:br>
              <a:rPr lang="en-US" sz="1000" dirty="0"/>
            </a:br>
            <a:endParaRPr lang="en-US" sz="10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Examples</a:t>
            </a:r>
            <a:endParaRPr lang="en-US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47.3% /100 = .473 </a:t>
            </a:r>
            <a:br>
              <a:rPr lang="en-US" sz="900" dirty="0"/>
            </a:br>
            <a:endParaRPr lang="en-US" sz="9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345.6% / 100 = 3.456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Basic Formulas and Functions</a:t>
            </a:r>
            <a:endParaRPr lang="en-US" sz="900" b="1" dirty="0">
              <a:solidFill>
                <a:srgbClr val="FF0000"/>
              </a:solidFill>
            </a:endParaRPr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/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2743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A0DCF13-79F4-4E9D-A6C5-F39802591F14}"/>
              </a:ext>
            </a:extLst>
          </p:cNvPr>
          <p:cNvCxnSpPr>
            <a:cxnSpLocks/>
          </p:cNvCxnSpPr>
          <p:nvPr/>
        </p:nvCxnSpPr>
        <p:spPr>
          <a:xfrm>
            <a:off x="2285999" y="304800"/>
            <a:ext cx="0" cy="5410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1532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Basic Formulas and Functions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Converting fractions and percentages</a:t>
            </a:r>
            <a:br>
              <a:rPr lang="en-US" sz="2400" b="1" dirty="0"/>
            </a:br>
            <a:endParaRPr lang="en-US" sz="600" b="1" dirty="0"/>
          </a:p>
          <a:p>
            <a:pPr marL="400050" lvl="1" indent="0">
              <a:buNone/>
            </a:pPr>
            <a:endParaRPr lang="en-US" sz="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Converting a fraction to a percent</a:t>
            </a:r>
            <a:br>
              <a:rPr lang="en-US" sz="900" dirty="0"/>
            </a:br>
            <a:endParaRPr lang="en-US" sz="9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600" b="1" dirty="0"/>
            </a:br>
            <a:endParaRPr lang="en-US" sz="500" b="1" dirty="0"/>
          </a:p>
          <a:p>
            <a:pPr marL="1714500" lvl="3" indent="-457200">
              <a:buFont typeface="+mj-lt"/>
              <a:buAutoNum type="arabicParenR"/>
            </a:pPr>
            <a:r>
              <a:rPr lang="en-US" sz="2400" dirty="0"/>
              <a:t>a/b = a divided by b = decimal number</a:t>
            </a:r>
          </a:p>
          <a:p>
            <a:pPr marL="1714500" lvl="3" indent="-457200">
              <a:buFont typeface="+mj-lt"/>
              <a:buAutoNum type="arabicParenR"/>
            </a:pPr>
            <a:r>
              <a:rPr lang="en-US" sz="2400" dirty="0"/>
              <a:t>decimal number x 100 = % number</a:t>
            </a:r>
            <a:br>
              <a:rPr lang="en-US" sz="1000" dirty="0"/>
            </a:br>
            <a:endParaRPr lang="en-US" sz="10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</a:t>
            </a:r>
            <a:br>
              <a:rPr lang="en-US" sz="600" b="1" dirty="0"/>
            </a:br>
            <a:endParaRPr lang="en-US" sz="6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4/5 = 4 divided  by 5 = 0.8 </a:t>
            </a:r>
            <a:br>
              <a:rPr lang="en-US" sz="300" dirty="0"/>
            </a:br>
            <a:endParaRPr lang="en-US" sz="3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.8 x 100 = 80 %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Basic Formulas and Functions</a:t>
            </a:r>
            <a:endParaRPr lang="en-US" sz="900" b="1" dirty="0">
              <a:solidFill>
                <a:srgbClr val="FF0000"/>
              </a:solidFill>
            </a:endParaRPr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/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2743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5B61B13-8204-44C2-83C4-7FDA6F21DAFE}"/>
              </a:ext>
            </a:extLst>
          </p:cNvPr>
          <p:cNvCxnSpPr>
            <a:cxnSpLocks/>
          </p:cNvCxnSpPr>
          <p:nvPr/>
        </p:nvCxnSpPr>
        <p:spPr>
          <a:xfrm>
            <a:off x="2285999" y="304800"/>
            <a:ext cx="0" cy="5410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3328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Basic Formulas and Functions</a:t>
            </a:r>
            <a:endParaRPr lang="en-US" sz="105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500" dirty="0"/>
          </a:p>
          <a:p>
            <a:pPr marL="400050" lvl="1" indent="0">
              <a:buNone/>
            </a:pPr>
            <a:r>
              <a:rPr lang="en-US" sz="2400" b="1" dirty="0"/>
              <a:t>Converting fractions and percentages</a:t>
            </a:r>
            <a:br>
              <a:rPr lang="en-US" sz="1400" b="1" dirty="0"/>
            </a:br>
            <a:endParaRPr lang="en-US" sz="200" b="1" dirty="0"/>
          </a:p>
          <a:p>
            <a:pPr marL="400050" lvl="1" indent="0">
              <a:buNone/>
            </a:pPr>
            <a:endParaRPr lang="en-US" sz="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Converting a % to a fraction and reducing it</a:t>
            </a:r>
            <a:br>
              <a:rPr lang="en-US" sz="900" dirty="0"/>
            </a:br>
            <a:endParaRPr lang="en-US" sz="9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600" b="1" dirty="0"/>
            </a:br>
            <a:endParaRPr lang="en-US" sz="500" b="1" dirty="0"/>
          </a:p>
          <a:p>
            <a:pPr marL="1714500" lvl="3" indent="-457200">
              <a:buFont typeface="+mj-lt"/>
              <a:buAutoNum type="arabicParenR"/>
            </a:pPr>
            <a:r>
              <a:rPr lang="en-US" sz="2400" dirty="0"/>
              <a:t>X% = X / 100 </a:t>
            </a:r>
          </a:p>
          <a:p>
            <a:pPr marL="1714500" lvl="3" indent="-457200">
              <a:buFont typeface="+mj-lt"/>
              <a:buAutoNum type="arabicParenR"/>
            </a:pPr>
            <a:r>
              <a:rPr lang="en-US" sz="2400" dirty="0"/>
              <a:t>(x ÷ a) / (100 ÷ a) </a:t>
            </a:r>
            <a:br>
              <a:rPr lang="en-US" sz="900" dirty="0"/>
            </a:br>
            <a:br>
              <a:rPr lang="en-US" sz="900" dirty="0"/>
            </a:br>
            <a:r>
              <a:rPr lang="en-US" sz="2400" dirty="0"/>
              <a:t>where “a” is the largest number that divides </a:t>
            </a:r>
            <a:r>
              <a:rPr lang="en-US" sz="2400" u="sng" dirty="0"/>
              <a:t>evenly</a:t>
            </a:r>
            <a:r>
              <a:rPr lang="en-US" sz="2400" dirty="0"/>
              <a:t> into the numerator and denominator</a:t>
            </a:r>
            <a:br>
              <a:rPr lang="en-US" sz="400" dirty="0"/>
            </a:br>
            <a:endParaRPr lang="en-US" sz="4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</a:t>
            </a:r>
            <a:br>
              <a:rPr lang="en-US" sz="600" b="1" dirty="0"/>
            </a:br>
            <a:endParaRPr lang="en-US" sz="6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45% =  45/100</a:t>
            </a:r>
            <a:br>
              <a:rPr lang="en-US" sz="300" dirty="0"/>
            </a:br>
            <a:endParaRPr lang="en-US" sz="3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(45 ÷ 5) / (100 ÷ 5) = 9/20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Basic Formulas and Functions</a:t>
            </a:r>
            <a:endParaRPr lang="en-US" sz="900" b="1" dirty="0">
              <a:solidFill>
                <a:srgbClr val="FF0000"/>
              </a:solidFill>
            </a:endParaRPr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/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2743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BFC8EB8-C93F-4230-BEA0-9C08A5DE43FA}"/>
              </a:ext>
            </a:extLst>
          </p:cNvPr>
          <p:cNvCxnSpPr>
            <a:cxnSpLocks/>
          </p:cNvCxnSpPr>
          <p:nvPr/>
        </p:nvCxnSpPr>
        <p:spPr>
          <a:xfrm>
            <a:off x="2285999" y="304800"/>
            <a:ext cx="0" cy="5410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667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 </a:t>
            </a:r>
            <a:r>
              <a:rPr lang="en-US" sz="1000" dirty="0"/>
              <a:t> </a:t>
            </a:r>
            <a:br>
              <a:rPr lang="en-US" sz="100" dirty="0"/>
            </a:br>
            <a:br>
              <a:rPr lang="en-US" sz="3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Mathematics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273050"/>
            <a:ext cx="6857997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Basic Formulas and Functions</a:t>
            </a:r>
            <a:endParaRPr lang="en-US" sz="105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500" dirty="0"/>
          </a:p>
          <a:p>
            <a:pPr marL="400050" lvl="1" indent="0">
              <a:buNone/>
            </a:pPr>
            <a:r>
              <a:rPr lang="en-US" sz="2400" b="1" dirty="0"/>
              <a:t>Multiplying with percentages</a:t>
            </a:r>
            <a:br>
              <a:rPr lang="en-US" sz="900" dirty="0"/>
            </a:br>
            <a:endParaRPr lang="en-US" sz="9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Formula</a:t>
            </a:r>
            <a:br>
              <a:rPr lang="en-US" sz="600" b="1" dirty="0"/>
            </a:br>
            <a:endParaRPr lang="en-US" sz="500" b="1" dirty="0"/>
          </a:p>
          <a:p>
            <a:pPr marL="1714500" lvl="3" indent="-457200">
              <a:buFont typeface="+mj-lt"/>
              <a:buAutoNum type="arabicParenR"/>
            </a:pPr>
            <a:r>
              <a:rPr lang="en-US" sz="2400" dirty="0"/>
              <a:t>Convert % to decimal by dividing by 100</a:t>
            </a:r>
            <a:br>
              <a:rPr lang="en-US" sz="1050" dirty="0"/>
            </a:br>
            <a:endParaRPr lang="en-US" sz="1050" dirty="0"/>
          </a:p>
          <a:p>
            <a:pPr marL="1714500" lvl="3" indent="-457200">
              <a:buFont typeface="+mj-lt"/>
              <a:buAutoNum type="arabicParenR"/>
            </a:pPr>
            <a:r>
              <a:rPr lang="en-US" sz="2400" dirty="0"/>
              <a:t>Multiply whole amount x decimal</a:t>
            </a:r>
            <a:br>
              <a:rPr lang="en-US" sz="1050" dirty="0"/>
            </a:br>
            <a:br>
              <a:rPr lang="en-US" sz="1050" dirty="0"/>
            </a:br>
            <a:endParaRPr lang="en-US" sz="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b="1" dirty="0"/>
              <a:t>Example: </a:t>
            </a:r>
            <a:r>
              <a:rPr lang="en-US" dirty="0"/>
              <a:t>what is 33% of 400?</a:t>
            </a:r>
            <a:br>
              <a:rPr lang="en-US" sz="600" b="1" dirty="0"/>
            </a:br>
            <a:endParaRPr lang="en-US" sz="6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33% =  33/100 = .33</a:t>
            </a:r>
            <a:br>
              <a:rPr lang="en-US" sz="300" dirty="0"/>
            </a:br>
            <a:endParaRPr lang="en-US" sz="3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400 x .33 = 132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Basic Formulas and Functions</a:t>
            </a:r>
            <a:endParaRPr lang="en-US" sz="900" b="1" dirty="0">
              <a:solidFill>
                <a:srgbClr val="FF0000"/>
              </a:solidFill>
            </a:endParaRPr>
          </a:p>
          <a:p>
            <a:endParaRPr lang="en-US" sz="9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Applications</a:t>
            </a:r>
          </a:p>
          <a:p>
            <a:r>
              <a:rPr lang="en-US" dirty="0"/>
              <a:t>   Legal descriptions</a:t>
            </a:r>
          </a:p>
          <a:p>
            <a:r>
              <a:rPr lang="en-US" dirty="0"/>
              <a:t>   Listing agreements</a:t>
            </a:r>
          </a:p>
          <a:p>
            <a:r>
              <a:rPr lang="en-US" dirty="0"/>
              <a:t>   Brokerage business</a:t>
            </a:r>
          </a:p>
          <a:p>
            <a:r>
              <a:rPr lang="en-US" dirty="0"/>
              <a:t>   Contracts for sale</a:t>
            </a:r>
          </a:p>
          <a:p>
            <a:r>
              <a:rPr lang="en-US" dirty="0"/>
              <a:t>   Appraisal</a:t>
            </a:r>
          </a:p>
          <a:p>
            <a:r>
              <a:rPr lang="en-US" dirty="0"/>
              <a:t>   Finance</a:t>
            </a:r>
          </a:p>
          <a:p>
            <a:r>
              <a:rPr lang="en-US" dirty="0"/>
              <a:t>   Investment</a:t>
            </a:r>
          </a:p>
          <a:p>
            <a:r>
              <a:rPr lang="en-US" dirty="0"/>
              <a:t>   Taxation</a:t>
            </a:r>
          </a:p>
          <a:p>
            <a:r>
              <a:rPr lang="en-US" dirty="0"/>
              <a:t>   Closings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85999" y="304800"/>
            <a:ext cx="0" cy="2743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Real Estate Mathematics         Slide 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8D9B9D-E9C8-4481-98BF-3E9A98AE6FFD}"/>
              </a:ext>
            </a:extLst>
          </p:cNvPr>
          <p:cNvCxnSpPr>
            <a:cxnSpLocks/>
          </p:cNvCxnSpPr>
          <p:nvPr/>
        </p:nvCxnSpPr>
        <p:spPr>
          <a:xfrm>
            <a:off x="2285999" y="304800"/>
            <a:ext cx="0" cy="5410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1142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908</TotalTime>
  <Words>5627</Words>
  <Application>Microsoft Office PowerPoint</Application>
  <PresentationFormat>On-screen Show (4:3)</PresentationFormat>
  <Paragraphs>1371</Paragraphs>
  <Slides>46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Calibri</vt:lpstr>
      <vt:lpstr>Courier New</vt:lpstr>
      <vt:lpstr>Wingdings</vt:lpstr>
      <vt:lpstr>Office Theme</vt:lpstr>
      <vt:lpstr>1_Office Theme</vt:lpstr>
      <vt:lpstr>  PRINCIPLES OF REAL ESTATE PRACTICE __________________________________________ REAL ESTATE MATHEMATICS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  <vt:lpstr>    Real Estate Mathematics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124</cp:revision>
  <cp:lastPrinted>2016-08-28T14:04:38Z</cp:lastPrinted>
  <dcterms:created xsi:type="dcterms:W3CDTF">2016-08-26T20:25:48Z</dcterms:created>
  <dcterms:modified xsi:type="dcterms:W3CDTF">2023-04-27T14:58:07Z</dcterms:modified>
</cp:coreProperties>
</file>